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>
  <p:sldMasterIdLst>
    <p:sldMasterId id="2147483708" r:id="rId1"/>
  </p:sldMasterIdLst>
  <p:notesMasterIdLst>
    <p:notesMasterId r:id="rId10"/>
  </p:notesMasterIdLst>
  <p:handoutMasterIdLst>
    <p:handoutMasterId r:id="rId11"/>
  </p:handoutMasterIdLst>
  <p:sldIdLst>
    <p:sldId id="345" r:id="rId2"/>
    <p:sldId id="338" r:id="rId3"/>
    <p:sldId id="339" r:id="rId4"/>
    <p:sldId id="340" r:id="rId5"/>
    <p:sldId id="341" r:id="rId6"/>
    <p:sldId id="342" r:id="rId7"/>
    <p:sldId id="343" r:id="rId8"/>
    <p:sldId id="344" r:id="rId9"/>
  </p:sldIdLst>
  <p:sldSz cx="9144000" cy="6858000" type="screen4x3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FF"/>
    <a:srgbClr val="FFFF99"/>
    <a:srgbClr val="FFFF66"/>
    <a:srgbClr val="FFF6DD"/>
    <a:srgbClr val="D0CECE"/>
    <a:srgbClr val="C6C6C6"/>
    <a:srgbClr val="333333"/>
    <a:srgbClr val="000000"/>
    <a:srgbClr val="1F4E79"/>
    <a:srgbClr val="EBF0F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無樣式、表格格線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4660"/>
  </p:normalViewPr>
  <p:slideViewPr>
    <p:cSldViewPr snapToGrid="0">
      <p:cViewPr varScale="1">
        <p:scale>
          <a:sx n="70" d="100"/>
          <a:sy n="70" d="100"/>
        </p:scale>
        <p:origin x="1206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0" d="100"/>
          <a:sy n="80" d="100"/>
        </p:scale>
        <p:origin x="1998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2FFD4-43B1-4646-B740-D664CD31BC04}" type="datetimeFigureOut">
              <a:rPr lang="zh-TW" altLang="en-US" smtClean="0"/>
              <a:t>2025/8/19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0502AAB-72E7-4873-82C2-15B4A2409409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14802169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6AC2C01-EF28-4D71-A121-7EB82B87520A}" type="datetimeFigureOut">
              <a:rPr lang="zh-TW" altLang="en-US" smtClean="0"/>
              <a:t>2025/8/19</a:t>
            </a:fld>
            <a:endParaRPr lang="zh-TW" altLang="en-US"/>
          </a:p>
        </p:txBody>
      </p:sp>
      <p:sp>
        <p:nvSpPr>
          <p:cNvPr id="4" name="投影片圖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TW" alt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B1852A0-9112-4153-9121-DF3BBADE18F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3925889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/>
              <a:t>按一下以編輯母片副標題樣式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TW" alt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TW" alt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A00B27-4DD7-4B96-96F5-A5560809BCA7}" type="slidenum">
              <a:rPr lang="zh-TW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zh-TW" alt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7" name="圖片 6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105" t="40286" r="11684" b="40658"/>
          <a:stretch/>
        </p:blipFill>
        <p:spPr>
          <a:xfrm>
            <a:off x="96252" y="55226"/>
            <a:ext cx="2002055" cy="3539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43383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TW" alt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TW" alt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CE8856-51CF-4098-B42B-8B7BF1CDCE8B}" type="slidenum">
              <a:rPr lang="zh-TW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zh-TW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158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TW" alt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TW" alt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128EC3-E06B-46F6-8741-FA3ABA4CC41B}" type="slidenum">
              <a:rPr lang="zh-TW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zh-TW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60293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TW" alt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TW" alt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C6383F-529D-48E0-9D35-ABA916DD1754}" type="slidenum">
              <a:rPr lang="zh-TW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zh-TW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5960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TW" alt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TW" alt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642157-D006-494F-9049-C0382A182AEA}" type="slidenum">
              <a:rPr lang="zh-TW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zh-TW" alt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7" name="圖片 6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105" t="40286" r="11684" b="40658"/>
          <a:stretch/>
        </p:blipFill>
        <p:spPr>
          <a:xfrm>
            <a:off x="96252" y="55226"/>
            <a:ext cx="2002055" cy="3539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75028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TW" alt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TW" alt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241AF7-08DD-4505-A285-7F09FCBD7A76}" type="slidenum">
              <a:rPr lang="zh-TW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zh-TW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14789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TW" altLang="en-US">
              <a:solidFill>
                <a:prstClr val="black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TW" altLang="en-US">
              <a:solidFill>
                <a:prstClr val="black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81AF0B-02D8-4354-AAB7-5001215E2BF9}" type="slidenum">
              <a:rPr lang="zh-TW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zh-TW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44014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TW" altLang="en-US">
              <a:solidFill>
                <a:prstClr val="black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TW" altLang="en-US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1AE056-DFF3-438D-9527-15AB5613BF9C}" type="slidenum">
              <a:rPr lang="zh-TW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zh-TW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15430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TW" altLang="en-US">
              <a:solidFill>
                <a:prstClr val="black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TW" altLang="en-US">
              <a:solidFill>
                <a:prstClr val="black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740F63-458F-4836-8BDF-7B29E0F90F6A}" type="slidenum">
              <a:rPr lang="zh-TW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zh-TW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32087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TW" alt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TW" alt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5AE1EA-C173-42C0-BBF4-A62BC89F4C01}" type="slidenum">
              <a:rPr lang="zh-TW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zh-TW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38584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zh-TW" altLang="en-US" noProof="0"/>
              <a:t>按一下圖示以新增圖片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TW" alt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TW" alt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6DB4B3-EA85-4618-8CDC-ED3DE16D02EB}" type="slidenum">
              <a:rPr lang="zh-TW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zh-TW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37901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0" y="74613"/>
            <a:ext cx="7886700" cy="322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/>
              <a:t>按一下以編輯母片標題樣式</a:t>
            </a:r>
            <a:endParaRPr lang="en-US" altLang="zh-TW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28650" y="546100"/>
            <a:ext cx="7886700" cy="5630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altLang="zh-TW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86600" y="0"/>
            <a:ext cx="2057400" cy="1857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0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A19C2EBB-05C3-4819-8273-3C8D9777D0FA}" type="slidenum">
              <a:rPr lang="zh-TW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zh-TW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grpSp>
        <p:nvGrpSpPr>
          <p:cNvPr id="1029" name="Group 46"/>
          <p:cNvGrpSpPr>
            <a:grpSpLocks/>
          </p:cNvGrpSpPr>
          <p:nvPr userDrawn="1"/>
        </p:nvGrpSpPr>
        <p:grpSpPr bwMode="auto">
          <a:xfrm>
            <a:off x="98425" y="452438"/>
            <a:ext cx="8985250" cy="6227762"/>
            <a:chOff x="68" y="352"/>
            <a:chExt cx="5647" cy="3889"/>
          </a:xfrm>
        </p:grpSpPr>
        <p:sp>
          <p:nvSpPr>
            <p:cNvPr id="1031" name="Line 47"/>
            <p:cNvSpPr>
              <a:spLocks noChangeShapeType="1"/>
            </p:cNvSpPr>
            <p:nvPr/>
          </p:nvSpPr>
          <p:spPr bwMode="auto">
            <a:xfrm>
              <a:off x="68" y="379"/>
              <a:ext cx="5647" cy="0"/>
            </a:xfrm>
            <a:prstGeom prst="line">
              <a:avLst/>
            </a:prstGeom>
            <a:noFill/>
            <a:ln w="25400">
              <a:solidFill>
                <a:srgbClr val="3366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TW" altLang="en-US">
                <a:solidFill>
                  <a:prstClr val="black"/>
                </a:solidFill>
              </a:endParaRPr>
            </a:p>
          </p:txBody>
        </p:sp>
        <p:sp>
          <p:nvSpPr>
            <p:cNvPr id="1032" name="Line 48"/>
            <p:cNvSpPr>
              <a:spLocks noChangeShapeType="1"/>
            </p:cNvSpPr>
            <p:nvPr/>
          </p:nvSpPr>
          <p:spPr bwMode="auto">
            <a:xfrm>
              <a:off x="68" y="352"/>
              <a:ext cx="5647" cy="0"/>
            </a:xfrm>
            <a:prstGeom prst="line">
              <a:avLst/>
            </a:prstGeom>
            <a:noFill/>
            <a:ln w="254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TW" altLang="en-US">
                <a:solidFill>
                  <a:prstClr val="black"/>
                </a:solidFill>
              </a:endParaRPr>
            </a:p>
          </p:txBody>
        </p:sp>
        <p:sp>
          <p:nvSpPr>
            <p:cNvPr id="1033" name="Line 49"/>
            <p:cNvSpPr>
              <a:spLocks noChangeShapeType="1"/>
            </p:cNvSpPr>
            <p:nvPr/>
          </p:nvSpPr>
          <p:spPr bwMode="auto">
            <a:xfrm>
              <a:off x="68" y="4241"/>
              <a:ext cx="5647" cy="0"/>
            </a:xfrm>
            <a:prstGeom prst="line">
              <a:avLst/>
            </a:prstGeom>
            <a:noFill/>
            <a:ln w="25400">
              <a:solidFill>
                <a:srgbClr val="3366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TW" altLang="en-US">
                <a:solidFill>
                  <a:prstClr val="black"/>
                </a:solidFill>
              </a:endParaRPr>
            </a:p>
          </p:txBody>
        </p:sp>
        <p:sp>
          <p:nvSpPr>
            <p:cNvPr id="1034" name="Line 50"/>
            <p:cNvSpPr>
              <a:spLocks noChangeShapeType="1"/>
            </p:cNvSpPr>
            <p:nvPr/>
          </p:nvSpPr>
          <p:spPr bwMode="auto">
            <a:xfrm>
              <a:off x="68" y="4214"/>
              <a:ext cx="5647" cy="0"/>
            </a:xfrm>
            <a:prstGeom prst="line">
              <a:avLst/>
            </a:prstGeom>
            <a:noFill/>
            <a:ln w="254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TW" altLang="en-US">
                <a:solidFill>
                  <a:prstClr val="black"/>
                </a:solidFill>
              </a:endParaRPr>
            </a:p>
          </p:txBody>
        </p:sp>
      </p:grpSp>
      <p:sp>
        <p:nvSpPr>
          <p:cNvPr id="12" name="文字方塊 7"/>
          <p:cNvSpPr txBox="1">
            <a:spLocks noChangeArrowheads="1"/>
          </p:cNvSpPr>
          <p:nvPr userDrawn="1"/>
        </p:nvSpPr>
        <p:spPr bwMode="auto">
          <a:xfrm>
            <a:off x="3136629" y="6637338"/>
            <a:ext cx="3667125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>
              <a:spcBef>
                <a:spcPct val="0"/>
              </a:spcBef>
              <a:buFontTx/>
              <a:buNone/>
              <a:defRPr/>
            </a:pPr>
            <a:r>
              <a:rPr lang="zh-TW" altLang="en-US" sz="1000" dirty="0">
                <a:solidFill>
                  <a:srgbClr val="00000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Arial Unicode MS" panose="020B0604020202020204" pitchFamily="34" charset="-120"/>
              </a:rPr>
              <a:t>本文件為「全家便利商店股份有限公司」所有，請勿外洩</a:t>
            </a:r>
            <a:endParaRPr lang="en-US" altLang="zh-TW" sz="1000" dirty="0">
              <a:solidFill>
                <a:srgbClr val="000000"/>
              </a:solidFill>
              <a:latin typeface="標楷體" panose="03000509000000000000" pitchFamily="65" charset="-120"/>
              <a:ea typeface="標楷體" panose="03000509000000000000" pitchFamily="65" charset="-120"/>
              <a:cs typeface="Arial Unicode MS" panose="020B060402020202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5808455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hf hdr="0" ft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000" b="1" kern="1200">
          <a:solidFill>
            <a:schemeClr val="tx1"/>
          </a:solidFill>
          <a:latin typeface="NSimSun" panose="02010609030101010101" pitchFamily="49" charset="-122"/>
          <a:ea typeface="NSimSun" panose="02010609030101010101" pitchFamily="49" charset="-122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000" b="1">
          <a:solidFill>
            <a:schemeClr val="tx1"/>
          </a:solidFill>
          <a:latin typeface="NSimSun" panose="02010609030101010101" pitchFamily="49" charset="-122"/>
          <a:ea typeface="NSimSun" panose="02010609030101010101" pitchFamily="49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000" b="1">
          <a:solidFill>
            <a:schemeClr val="tx1"/>
          </a:solidFill>
          <a:latin typeface="NSimSun" panose="02010609030101010101" pitchFamily="49" charset="-122"/>
          <a:ea typeface="NSimSun" panose="02010609030101010101" pitchFamily="49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000" b="1">
          <a:solidFill>
            <a:schemeClr val="tx1"/>
          </a:solidFill>
          <a:latin typeface="NSimSun" panose="02010609030101010101" pitchFamily="49" charset="-122"/>
          <a:ea typeface="NSimSun" panose="02010609030101010101" pitchFamily="49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000" b="1">
          <a:solidFill>
            <a:schemeClr val="tx1"/>
          </a:solidFill>
          <a:latin typeface="NSimSun" panose="02010609030101010101" pitchFamily="49" charset="-122"/>
          <a:ea typeface="NSimSun" panose="02010609030101010101" pitchFamily="49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Calibri Light" panose="020F0302020204030204" pitchFamily="34" charset="0"/>
          <a:ea typeface="新細明體" panose="02020500000000000000" pitchFamily="18" charset="-12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Calibri Light" panose="020F0302020204030204" pitchFamily="34" charset="0"/>
          <a:ea typeface="新細明體" panose="02020500000000000000" pitchFamily="18" charset="-12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Calibri Light" panose="020F0302020204030204" pitchFamily="34" charset="0"/>
          <a:ea typeface="新細明體" panose="02020500000000000000" pitchFamily="18" charset="-12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Calibri Light" panose="020F0302020204030204" pitchFamily="34" charset="0"/>
          <a:ea typeface="新細明體" panose="02020500000000000000" pitchFamily="18" charset="-12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NSimSun" panose="02010609030101010101" pitchFamily="49" charset="-122"/>
          <a:ea typeface="NSimSun" panose="02010609030101010101" pitchFamily="49" charset="-122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NSimSun" panose="02010609030101010101" pitchFamily="49" charset="-122"/>
          <a:ea typeface="NSimSun" panose="02010609030101010101" pitchFamily="49" charset="-122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NSimSun" panose="02010609030101010101" pitchFamily="49" charset="-122"/>
          <a:ea typeface="NSimSun" panose="02010609030101010101" pitchFamily="49" charset="-122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NSimSun" panose="02010609030101010101" pitchFamily="49" charset="-122"/>
          <a:ea typeface="NSimSun" panose="02010609030101010101" pitchFamily="49" charset="-122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NSimSun" panose="02010609030101010101" pitchFamily="49" charset="-122"/>
          <a:ea typeface="NSimSun" panose="02010609030101010101" pitchFamily="49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7" Type="http://schemas.openxmlformats.org/officeDocument/2006/relationships/image" Target="../media/image13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jpeg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682009" y="5010608"/>
            <a:ext cx="5994069" cy="251609"/>
          </a:xfrm>
        </p:spPr>
        <p:txBody>
          <a:bodyPr>
            <a:noAutofit/>
          </a:bodyPr>
          <a:lstStyle/>
          <a:p>
            <a:r>
              <a:rPr lang="zh-TW" altLang="en-US" sz="2700" b="1" dirty="0"/>
              <a:t>嘉南藥理</a:t>
            </a:r>
            <a:r>
              <a:rPr lang="zh-TW" altLang="en-US" sz="2700" b="1"/>
              <a:t>大學 嘉藥商場</a:t>
            </a:r>
            <a:r>
              <a:rPr lang="zh-TW" altLang="en-US" sz="2700" b="1" dirty="0"/>
              <a:t>簡介</a:t>
            </a:r>
          </a:p>
        </p:txBody>
      </p:sp>
      <p:pic>
        <p:nvPicPr>
          <p:cNvPr id="2050" name="Picture 2" descr="嘉南藥理大學校園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260289"/>
            <a:ext cx="9144000" cy="33265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895968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標題 1"/>
          <p:cNvSpPr>
            <a:spLocks noGrp="1"/>
          </p:cNvSpPr>
          <p:nvPr>
            <p:ph type="title"/>
          </p:nvPr>
        </p:nvSpPr>
        <p:spPr>
          <a:xfrm>
            <a:off x="0" y="74613"/>
            <a:ext cx="7886700" cy="322262"/>
          </a:xfrm>
        </p:spPr>
        <p:txBody>
          <a:bodyPr/>
          <a:lstStyle/>
          <a:p>
            <a:r>
              <a:rPr lang="zh-TW" altLang="en-US" dirty="0"/>
              <a:t>商場營運範圍</a:t>
            </a:r>
          </a:p>
        </p:txBody>
      </p:sp>
      <p:pic>
        <p:nvPicPr>
          <p:cNvPr id="34" name="Google Shape;855;p54" descr="嘉藥 嘉南藥理大學 校園餐廳位置圖"/>
          <p:cNvPicPr preferRelativeResize="0">
            <a:picLocks/>
          </p:cNvPicPr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499134" y="851445"/>
            <a:ext cx="8205387" cy="5420029"/>
          </a:xfrm>
          <a:prstGeom prst="rect">
            <a:avLst/>
          </a:prstGeom>
          <a:noFill/>
          <a:ln>
            <a:noFill/>
          </a:ln>
        </p:spPr>
      </p:pic>
      <p:sp>
        <p:nvSpPr>
          <p:cNvPr id="35" name="Google Shape;856;p54"/>
          <p:cNvSpPr/>
          <p:nvPr/>
        </p:nvSpPr>
        <p:spPr>
          <a:xfrm>
            <a:off x="1950081" y="2688509"/>
            <a:ext cx="739800" cy="570000"/>
          </a:xfrm>
          <a:prstGeom prst="ellipse">
            <a:avLst/>
          </a:prstGeom>
          <a:noFill/>
          <a:ln w="25400" cap="flat" cmpd="sng">
            <a:solidFill>
              <a:srgbClr val="FF0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6" name="Google Shape;857;p54"/>
          <p:cNvSpPr/>
          <p:nvPr/>
        </p:nvSpPr>
        <p:spPr>
          <a:xfrm>
            <a:off x="3644432" y="3330160"/>
            <a:ext cx="892200" cy="666900"/>
          </a:xfrm>
          <a:prstGeom prst="ellipse">
            <a:avLst/>
          </a:prstGeom>
          <a:noFill/>
          <a:ln w="25400" cap="flat" cmpd="sng">
            <a:solidFill>
              <a:srgbClr val="FF0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7" name="Google Shape;858;p54"/>
          <p:cNvSpPr/>
          <p:nvPr/>
        </p:nvSpPr>
        <p:spPr>
          <a:xfrm>
            <a:off x="4360963" y="2214855"/>
            <a:ext cx="892200" cy="665100"/>
          </a:xfrm>
          <a:prstGeom prst="ellipse">
            <a:avLst/>
          </a:prstGeom>
          <a:noFill/>
          <a:ln w="25400" cap="flat" cmpd="sng">
            <a:solidFill>
              <a:srgbClr val="FF0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8" name="Google Shape;859;p54"/>
          <p:cNvSpPr/>
          <p:nvPr/>
        </p:nvSpPr>
        <p:spPr>
          <a:xfrm>
            <a:off x="1938187" y="1487768"/>
            <a:ext cx="892200" cy="665100"/>
          </a:xfrm>
          <a:prstGeom prst="ellipse">
            <a:avLst/>
          </a:prstGeom>
          <a:noFill/>
          <a:ln w="25400" cap="flat" cmpd="sng">
            <a:solidFill>
              <a:srgbClr val="FF0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9" name="Google Shape;860;p54"/>
          <p:cNvSpPr txBox="1"/>
          <p:nvPr/>
        </p:nvSpPr>
        <p:spPr>
          <a:xfrm>
            <a:off x="1207250" y="1418016"/>
            <a:ext cx="1141500" cy="3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1300"/>
              <a:buFont typeface="Calibri"/>
              <a:buNone/>
            </a:pPr>
            <a:r>
              <a:rPr lang="en-US" sz="1300" b="1" i="0" u="none" dirty="0" err="1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英傑五舍</a:t>
            </a:r>
            <a:endParaRPr dirty="0"/>
          </a:p>
        </p:txBody>
      </p:sp>
      <p:cxnSp>
        <p:nvCxnSpPr>
          <p:cNvPr id="40" name="Google Shape;861;p54"/>
          <p:cNvCxnSpPr/>
          <p:nvPr/>
        </p:nvCxnSpPr>
        <p:spPr>
          <a:xfrm>
            <a:off x="4527209" y="3615172"/>
            <a:ext cx="1366800" cy="42900"/>
          </a:xfrm>
          <a:prstGeom prst="straightConnector1">
            <a:avLst/>
          </a:prstGeom>
          <a:noFill/>
          <a:ln w="9525" cap="flat" cmpd="sng">
            <a:solidFill>
              <a:srgbClr val="FF0000"/>
            </a:solidFill>
            <a:prstDash val="solid"/>
            <a:miter lim="800000"/>
            <a:headEnd type="none" w="med" len="med"/>
            <a:tailEnd type="triangle" w="med" len="med"/>
          </a:ln>
        </p:spPr>
      </p:cxnSp>
      <p:sp>
        <p:nvSpPr>
          <p:cNvPr id="41" name="Google Shape;862;p54"/>
          <p:cNvSpPr txBox="1"/>
          <p:nvPr/>
        </p:nvSpPr>
        <p:spPr>
          <a:xfrm>
            <a:off x="5913437" y="3345205"/>
            <a:ext cx="3122700" cy="64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Microsoft JhengHei"/>
              <a:buNone/>
            </a:pPr>
            <a:r>
              <a:rPr lang="en-US" sz="1200" b="1" i="0" u="none" dirty="0">
                <a:solidFill>
                  <a:schemeClr val="dk1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B1F: 美食櫃</a:t>
            </a:r>
            <a:r>
              <a:rPr lang="en-US" altLang="zh-TW" sz="1200" b="1" i="0" u="none" dirty="0">
                <a:solidFill>
                  <a:schemeClr val="dk1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5</a:t>
            </a:r>
            <a:r>
              <a:rPr lang="en-US" sz="1200" b="1" i="0" u="none" dirty="0">
                <a:solidFill>
                  <a:schemeClr val="dk1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家</a:t>
            </a: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Microsoft JhengHei"/>
              <a:buNone/>
            </a:pPr>
            <a:r>
              <a:rPr lang="en-US" sz="1200" b="1" i="0" u="none" dirty="0">
                <a:solidFill>
                  <a:schemeClr val="dk1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1F: 全家便利商店、美食櫃3家</a:t>
            </a: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Microsoft JhengHei"/>
              <a:buNone/>
            </a:pPr>
            <a:r>
              <a:rPr lang="en-US" sz="1200" b="1" i="0" u="none" dirty="0">
                <a:solidFill>
                  <a:schemeClr val="dk1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2F: 自助餐1家</a:t>
            </a:r>
            <a:endParaRPr dirty="0"/>
          </a:p>
        </p:txBody>
      </p:sp>
      <p:cxnSp>
        <p:nvCxnSpPr>
          <p:cNvPr id="42" name="Google Shape;864;p54"/>
          <p:cNvCxnSpPr/>
          <p:nvPr/>
        </p:nvCxnSpPr>
        <p:spPr>
          <a:xfrm rot="10800000">
            <a:off x="1242774" y="1719668"/>
            <a:ext cx="684300" cy="34800"/>
          </a:xfrm>
          <a:prstGeom prst="straightConnector1">
            <a:avLst/>
          </a:prstGeom>
          <a:noFill/>
          <a:ln w="9525" cap="flat" cmpd="sng">
            <a:solidFill>
              <a:srgbClr val="FF0000"/>
            </a:solidFill>
            <a:prstDash val="solid"/>
            <a:miter lim="800000"/>
            <a:headEnd type="none" w="med" len="med"/>
            <a:tailEnd type="triangle" w="med" len="med"/>
          </a:ln>
        </p:spPr>
      </p:cxnSp>
      <p:sp>
        <p:nvSpPr>
          <p:cNvPr id="43" name="Google Shape;865;p54"/>
          <p:cNvSpPr txBox="1"/>
          <p:nvPr/>
        </p:nvSpPr>
        <p:spPr>
          <a:xfrm>
            <a:off x="4146080" y="1318755"/>
            <a:ext cx="1233600" cy="46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Microsoft JhengHei"/>
              <a:buNone/>
            </a:pPr>
            <a:r>
              <a:rPr lang="en-US" sz="1200" b="1" i="0" u="none" dirty="0">
                <a:solidFill>
                  <a:schemeClr val="dk1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1F: 美食櫃2家</a:t>
            </a: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Microsoft JhengHei"/>
              <a:buNone/>
            </a:pPr>
            <a:r>
              <a:rPr lang="en-US" sz="1200" b="1" i="0" u="none" dirty="0">
                <a:solidFill>
                  <a:schemeClr val="dk1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1F: 自助餐1家</a:t>
            </a:r>
            <a:endParaRPr dirty="0"/>
          </a:p>
        </p:txBody>
      </p:sp>
      <p:sp>
        <p:nvSpPr>
          <p:cNvPr id="44" name="Google Shape;866;p54"/>
          <p:cNvSpPr txBox="1"/>
          <p:nvPr/>
        </p:nvSpPr>
        <p:spPr>
          <a:xfrm>
            <a:off x="329140" y="2357067"/>
            <a:ext cx="1289325" cy="6462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Microsoft JhengHei"/>
              <a:buNone/>
            </a:pPr>
            <a:r>
              <a:rPr lang="en-US" sz="1200" b="1" i="0" u="none" dirty="0">
                <a:solidFill>
                  <a:schemeClr val="dk1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1F: </a:t>
            </a: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Microsoft JhengHei"/>
              <a:buNone/>
            </a:pPr>
            <a:r>
              <a:rPr lang="en-US" sz="1200" b="1" i="0" u="none" dirty="0">
                <a:solidFill>
                  <a:schemeClr val="dk1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販賣機1台</a:t>
            </a:r>
            <a:r>
              <a:rPr lang="en-US" altLang="zh-TW" sz="1200" b="1" i="0" u="none" dirty="0">
                <a:solidFill>
                  <a:schemeClr val="dk1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(</a:t>
            </a:r>
            <a:r>
              <a:rPr lang="zh-TW" altLang="en-US" sz="1200" b="1" i="0" u="none" dirty="0">
                <a:solidFill>
                  <a:schemeClr val="dk1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飲料</a:t>
            </a:r>
            <a:r>
              <a:rPr lang="en-US" altLang="zh-TW" sz="1200" b="1" i="0" u="none" dirty="0">
                <a:solidFill>
                  <a:schemeClr val="dk1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)</a:t>
            </a: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200" b="1" i="0" u="none" dirty="0">
              <a:solidFill>
                <a:schemeClr val="dk1"/>
              </a:solidFill>
              <a:latin typeface="Microsoft JhengHei"/>
              <a:ea typeface="Microsoft JhengHei"/>
              <a:cs typeface="Microsoft JhengHei"/>
              <a:sym typeface="Microsoft JhengHei"/>
            </a:endParaRPr>
          </a:p>
        </p:txBody>
      </p:sp>
      <p:cxnSp>
        <p:nvCxnSpPr>
          <p:cNvPr id="45" name="Google Shape;867;p54"/>
          <p:cNvCxnSpPr/>
          <p:nvPr/>
        </p:nvCxnSpPr>
        <p:spPr>
          <a:xfrm flipH="1" flipV="1">
            <a:off x="1542938" y="2700714"/>
            <a:ext cx="395249" cy="178003"/>
          </a:xfrm>
          <a:prstGeom prst="straightConnector1">
            <a:avLst/>
          </a:prstGeom>
          <a:noFill/>
          <a:ln w="9525" cap="flat" cmpd="sng">
            <a:solidFill>
              <a:srgbClr val="FF0000"/>
            </a:solidFill>
            <a:prstDash val="solid"/>
            <a:miter lim="800000"/>
            <a:headEnd type="none" w="med" len="med"/>
            <a:tailEnd type="triangle" w="med" len="med"/>
          </a:ln>
        </p:spPr>
      </p:cxnSp>
      <p:cxnSp>
        <p:nvCxnSpPr>
          <p:cNvPr id="46" name="Google Shape;868;p54"/>
          <p:cNvCxnSpPr/>
          <p:nvPr/>
        </p:nvCxnSpPr>
        <p:spPr>
          <a:xfrm flipH="1">
            <a:off x="4716757" y="1706955"/>
            <a:ext cx="36600" cy="507900"/>
          </a:xfrm>
          <a:prstGeom prst="straightConnector1">
            <a:avLst/>
          </a:prstGeom>
          <a:noFill/>
          <a:ln w="9525" cap="flat" cmpd="sng">
            <a:solidFill>
              <a:srgbClr val="FF0000"/>
            </a:solidFill>
            <a:prstDash val="solid"/>
            <a:miter lim="800000"/>
            <a:headEnd type="none" w="med" len="med"/>
            <a:tailEnd type="triangle" w="med" len="med"/>
          </a:ln>
        </p:spPr>
      </p:cxnSp>
      <p:sp>
        <p:nvSpPr>
          <p:cNvPr id="47" name="Google Shape;872;p54"/>
          <p:cNvSpPr/>
          <p:nvPr/>
        </p:nvSpPr>
        <p:spPr>
          <a:xfrm>
            <a:off x="6123543" y="1075398"/>
            <a:ext cx="731700" cy="665100"/>
          </a:xfrm>
          <a:prstGeom prst="ellipse">
            <a:avLst/>
          </a:prstGeom>
          <a:noFill/>
          <a:ln w="25400" cap="flat" cmpd="sng">
            <a:solidFill>
              <a:srgbClr val="FF0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8" name="Google Shape;873;p54"/>
          <p:cNvSpPr txBox="1"/>
          <p:nvPr/>
        </p:nvSpPr>
        <p:spPr>
          <a:xfrm>
            <a:off x="7748077" y="1275068"/>
            <a:ext cx="1108200" cy="46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Microsoft JhengHei"/>
              <a:buNone/>
            </a:pPr>
            <a:r>
              <a:rPr lang="en-US" sz="1200" b="1" i="0" u="none" dirty="0">
                <a:solidFill>
                  <a:schemeClr val="dk1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1F: </a:t>
            </a: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Microsoft JhengHei"/>
              <a:buNone/>
            </a:pPr>
            <a:r>
              <a:rPr lang="en-US" sz="1200" b="1" i="0" u="none" dirty="0" err="1">
                <a:solidFill>
                  <a:schemeClr val="dk1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全家便利商店</a:t>
            </a:r>
            <a:endParaRPr dirty="0"/>
          </a:p>
        </p:txBody>
      </p:sp>
      <p:cxnSp>
        <p:nvCxnSpPr>
          <p:cNvPr id="49" name="Google Shape;874;p54"/>
          <p:cNvCxnSpPr/>
          <p:nvPr/>
        </p:nvCxnSpPr>
        <p:spPr>
          <a:xfrm flipH="1">
            <a:off x="6869810" y="1386990"/>
            <a:ext cx="863700" cy="90600"/>
          </a:xfrm>
          <a:prstGeom prst="straightConnector1">
            <a:avLst/>
          </a:prstGeom>
          <a:noFill/>
          <a:ln w="9525" cap="flat" cmpd="sng">
            <a:solidFill>
              <a:srgbClr val="FF0000"/>
            </a:solidFill>
            <a:prstDash val="solid"/>
            <a:miter lim="800000"/>
            <a:headEnd type="none" w="med" len="med"/>
            <a:tailEnd type="triangle" w="med" len="med"/>
          </a:ln>
        </p:spPr>
      </p:cxnSp>
      <p:sp>
        <p:nvSpPr>
          <p:cNvPr id="50" name="Google Shape;866;p54"/>
          <p:cNvSpPr txBox="1"/>
          <p:nvPr/>
        </p:nvSpPr>
        <p:spPr>
          <a:xfrm>
            <a:off x="72297" y="2915170"/>
            <a:ext cx="1597288" cy="6462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Microsoft JhengHei"/>
              <a:buNone/>
            </a:pPr>
            <a:r>
              <a:rPr lang="en-US" sz="1200" b="1" i="0" u="none" dirty="0">
                <a:solidFill>
                  <a:schemeClr val="dk1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1F: </a:t>
            </a: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Microsoft JhengHei"/>
              <a:buNone/>
            </a:pPr>
            <a:r>
              <a:rPr lang="en-US" sz="1200" b="1" i="0" u="none" dirty="0">
                <a:solidFill>
                  <a:schemeClr val="dk1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販賣機1台</a:t>
            </a:r>
            <a:r>
              <a:rPr lang="en-US" altLang="zh-TW" sz="1200" b="1" i="0" u="none" dirty="0">
                <a:solidFill>
                  <a:schemeClr val="dk1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(</a:t>
            </a:r>
            <a:r>
              <a:rPr lang="zh-TW" altLang="en-US" sz="1200" b="1" dirty="0">
                <a:solidFill>
                  <a:schemeClr val="dk1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零食泡麵</a:t>
            </a:r>
            <a:r>
              <a:rPr lang="en-US" altLang="zh-TW" sz="1200" b="1" i="0" u="none" dirty="0">
                <a:solidFill>
                  <a:schemeClr val="dk1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)</a:t>
            </a: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200" b="1" i="0" u="none" dirty="0">
              <a:solidFill>
                <a:schemeClr val="dk1"/>
              </a:solidFill>
              <a:latin typeface="Microsoft JhengHei"/>
              <a:ea typeface="Microsoft JhengHei"/>
              <a:cs typeface="Microsoft JhengHei"/>
              <a:sym typeface="Microsoft JhengHei"/>
            </a:endParaRPr>
          </a:p>
        </p:txBody>
      </p:sp>
      <p:sp>
        <p:nvSpPr>
          <p:cNvPr id="51" name="Google Shape;856;p54"/>
          <p:cNvSpPr/>
          <p:nvPr/>
        </p:nvSpPr>
        <p:spPr>
          <a:xfrm>
            <a:off x="2201612" y="3693360"/>
            <a:ext cx="622885" cy="488381"/>
          </a:xfrm>
          <a:prstGeom prst="ellipse">
            <a:avLst/>
          </a:prstGeom>
          <a:noFill/>
          <a:ln w="25400" cap="flat" cmpd="sng">
            <a:solidFill>
              <a:srgbClr val="FF0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2" name="Google Shape;866;p54"/>
          <p:cNvSpPr txBox="1"/>
          <p:nvPr/>
        </p:nvSpPr>
        <p:spPr>
          <a:xfrm>
            <a:off x="330340" y="3597913"/>
            <a:ext cx="1289325" cy="6462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Microsoft JhengHei"/>
              <a:buNone/>
            </a:pPr>
            <a:r>
              <a:rPr lang="en-US" sz="1200" b="1" i="0" u="none" dirty="0">
                <a:solidFill>
                  <a:schemeClr val="dk1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1F: </a:t>
            </a: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Microsoft JhengHei"/>
              <a:buNone/>
            </a:pPr>
            <a:r>
              <a:rPr lang="en-US" sz="1200" b="1" i="0" u="none" dirty="0">
                <a:solidFill>
                  <a:schemeClr val="dk1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販賣機</a:t>
            </a:r>
            <a:r>
              <a:rPr lang="en-US" altLang="zh-TW" sz="1200" b="1" i="0" u="none" dirty="0">
                <a:solidFill>
                  <a:schemeClr val="dk1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2</a:t>
            </a:r>
            <a:r>
              <a:rPr lang="en-US" sz="1200" b="1" i="0" u="none" dirty="0">
                <a:solidFill>
                  <a:schemeClr val="dk1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台</a:t>
            </a:r>
            <a:r>
              <a:rPr lang="en-US" altLang="zh-TW" sz="1200" b="1" i="0" u="none" dirty="0">
                <a:solidFill>
                  <a:schemeClr val="dk1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(</a:t>
            </a:r>
            <a:r>
              <a:rPr lang="zh-TW" altLang="en-US" sz="1200" b="1" i="0" u="none" dirty="0">
                <a:solidFill>
                  <a:schemeClr val="dk1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飲料</a:t>
            </a:r>
            <a:r>
              <a:rPr lang="en-US" altLang="zh-TW" sz="1200" b="1" i="0" u="none" dirty="0">
                <a:solidFill>
                  <a:schemeClr val="dk1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)</a:t>
            </a:r>
            <a:endParaRPr b="1"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200" i="0" u="none" dirty="0">
              <a:solidFill>
                <a:schemeClr val="dk1"/>
              </a:solidFill>
              <a:latin typeface="Microsoft JhengHei"/>
              <a:ea typeface="Microsoft JhengHei"/>
              <a:cs typeface="Microsoft JhengHei"/>
              <a:sym typeface="Microsoft JhengHei"/>
            </a:endParaRPr>
          </a:p>
        </p:txBody>
      </p:sp>
      <p:cxnSp>
        <p:nvCxnSpPr>
          <p:cNvPr id="53" name="Google Shape;867;p54"/>
          <p:cNvCxnSpPr/>
          <p:nvPr/>
        </p:nvCxnSpPr>
        <p:spPr>
          <a:xfrm flipH="1" flipV="1">
            <a:off x="1529892" y="3886627"/>
            <a:ext cx="680207" cy="152843"/>
          </a:xfrm>
          <a:prstGeom prst="straightConnector1">
            <a:avLst/>
          </a:prstGeom>
          <a:noFill/>
          <a:ln w="9525" cap="flat" cmpd="sng">
            <a:solidFill>
              <a:srgbClr val="FF0000"/>
            </a:solidFill>
            <a:prstDash val="solid"/>
            <a:miter lim="800000"/>
            <a:headEnd type="none" w="med" len="med"/>
            <a:tailEnd type="triangle" w="med" len="med"/>
          </a:ln>
        </p:spPr>
      </p:cxnSp>
      <p:sp>
        <p:nvSpPr>
          <p:cNvPr id="54" name="Google Shape;856;p54"/>
          <p:cNvSpPr/>
          <p:nvPr/>
        </p:nvSpPr>
        <p:spPr>
          <a:xfrm>
            <a:off x="2855547" y="3238315"/>
            <a:ext cx="739800" cy="570000"/>
          </a:xfrm>
          <a:prstGeom prst="ellipse">
            <a:avLst/>
          </a:prstGeom>
          <a:noFill/>
          <a:ln w="25400" cap="flat" cmpd="sng">
            <a:solidFill>
              <a:srgbClr val="FF0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5" name="Google Shape;866;p54"/>
          <p:cNvSpPr txBox="1"/>
          <p:nvPr/>
        </p:nvSpPr>
        <p:spPr>
          <a:xfrm>
            <a:off x="3206780" y="4334734"/>
            <a:ext cx="1032930" cy="6462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Microsoft JhengHei"/>
              <a:buNone/>
            </a:pPr>
            <a:r>
              <a:rPr lang="en-US" sz="1200" b="1" i="0" u="none" dirty="0">
                <a:solidFill>
                  <a:schemeClr val="dk1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1F: </a:t>
            </a: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Microsoft JhengHei"/>
              <a:buNone/>
            </a:pPr>
            <a:r>
              <a:rPr lang="zh-TW" altLang="en-US" sz="1200" b="1" dirty="0">
                <a:solidFill>
                  <a:schemeClr val="dk1"/>
                </a:solidFill>
                <a:latin typeface="Microsoft JhengHei"/>
                <a:ea typeface="Microsoft JhengHei"/>
                <a:sym typeface="Microsoft JhengHei"/>
              </a:rPr>
              <a:t>麗文書局</a:t>
            </a: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200" b="1" i="0" u="none" dirty="0">
              <a:solidFill>
                <a:schemeClr val="dk1"/>
              </a:solidFill>
              <a:latin typeface="Microsoft JhengHei"/>
              <a:ea typeface="Microsoft JhengHei"/>
              <a:cs typeface="Microsoft JhengHei"/>
              <a:sym typeface="Microsoft JhengHei"/>
            </a:endParaRPr>
          </a:p>
        </p:txBody>
      </p:sp>
      <p:cxnSp>
        <p:nvCxnSpPr>
          <p:cNvPr id="56" name="Google Shape;867;p54"/>
          <p:cNvCxnSpPr/>
          <p:nvPr/>
        </p:nvCxnSpPr>
        <p:spPr>
          <a:xfrm>
            <a:off x="3240383" y="3818400"/>
            <a:ext cx="238100" cy="676226"/>
          </a:xfrm>
          <a:prstGeom prst="straightConnector1">
            <a:avLst/>
          </a:prstGeom>
          <a:noFill/>
          <a:ln w="9525" cap="flat" cmpd="sng">
            <a:solidFill>
              <a:srgbClr val="FF0000"/>
            </a:solidFill>
            <a:prstDash val="solid"/>
            <a:miter lim="800000"/>
            <a:headEnd type="none" w="med" len="med"/>
            <a:tailEnd type="triangle" w="med" len="med"/>
          </a:ln>
        </p:spPr>
      </p:cxnSp>
      <p:cxnSp>
        <p:nvCxnSpPr>
          <p:cNvPr id="57" name="Google Shape;867;p54"/>
          <p:cNvCxnSpPr/>
          <p:nvPr/>
        </p:nvCxnSpPr>
        <p:spPr>
          <a:xfrm flipH="1" flipV="1">
            <a:off x="1518164" y="3231711"/>
            <a:ext cx="395249" cy="178003"/>
          </a:xfrm>
          <a:prstGeom prst="straightConnector1">
            <a:avLst/>
          </a:prstGeom>
          <a:noFill/>
          <a:ln w="9525" cap="flat" cmpd="sng">
            <a:solidFill>
              <a:srgbClr val="FF0000"/>
            </a:solidFill>
            <a:prstDash val="solid"/>
            <a:miter lim="800000"/>
            <a:headEnd type="none" w="med" len="med"/>
            <a:tailEnd type="triangle" w="med" len="med"/>
          </a:ln>
        </p:spPr>
      </p:cxnSp>
      <p:sp>
        <p:nvSpPr>
          <p:cNvPr id="58" name="Google Shape;856;p54"/>
          <p:cNvSpPr/>
          <p:nvPr/>
        </p:nvSpPr>
        <p:spPr>
          <a:xfrm>
            <a:off x="1869766" y="3270047"/>
            <a:ext cx="622885" cy="488381"/>
          </a:xfrm>
          <a:prstGeom prst="ellipse">
            <a:avLst/>
          </a:prstGeom>
          <a:noFill/>
          <a:ln w="25400" cap="flat" cmpd="sng">
            <a:solidFill>
              <a:srgbClr val="FF0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59" name="Picture 2" descr="全家便利商店高雄仁武鳳仁店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42555" y="1643001"/>
            <a:ext cx="293676" cy="2716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0" name="Picture 2" descr="全家便利商店高雄仁武鳳仁店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526" y="3975767"/>
            <a:ext cx="293676" cy="2716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065316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內容版面配置區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79441" y="1016222"/>
            <a:ext cx="4283323" cy="3387422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328549" y="765833"/>
            <a:ext cx="184731" cy="38087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zh-TW" altLang="en-US" sz="1875" dirty="0">
              <a:solidFill>
                <a:srgbClr val="FF0000"/>
              </a:solidFill>
              <a:latin typeface="微軟正黑體 Light" panose="020B0304030504040204" pitchFamily="34" charset="-120"/>
              <a:ea typeface="微軟正黑體 Light" panose="020B0304030504040204" pitchFamily="34" charset="-12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206542" y="1090514"/>
            <a:ext cx="488470" cy="29504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sz="1350" dirty="0">
                <a:solidFill>
                  <a:schemeClr val="tx1"/>
                </a:solidFill>
              </a:rPr>
              <a:t>A</a:t>
            </a:r>
            <a:endParaRPr lang="zh-TW" altLang="en-US" sz="1350" dirty="0">
              <a:solidFill>
                <a:schemeClr val="tx1"/>
              </a:solidFill>
            </a:endParaRPr>
          </a:p>
        </p:txBody>
      </p:sp>
      <p:sp>
        <p:nvSpPr>
          <p:cNvPr id="7" name="矩形 6"/>
          <p:cNvSpPr/>
          <p:nvPr/>
        </p:nvSpPr>
        <p:spPr>
          <a:xfrm>
            <a:off x="1695012" y="1090515"/>
            <a:ext cx="474644" cy="295039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sz="1350" dirty="0">
                <a:solidFill>
                  <a:schemeClr val="tx1"/>
                </a:solidFill>
              </a:rPr>
              <a:t>B</a:t>
            </a:r>
            <a:endParaRPr lang="zh-TW" altLang="en-US" sz="1350" dirty="0">
              <a:solidFill>
                <a:schemeClr val="tx1"/>
              </a:solidFill>
            </a:endParaRPr>
          </a:p>
        </p:txBody>
      </p:sp>
      <p:sp>
        <p:nvSpPr>
          <p:cNvPr id="8" name="矩形 7"/>
          <p:cNvSpPr/>
          <p:nvPr/>
        </p:nvSpPr>
        <p:spPr>
          <a:xfrm>
            <a:off x="2214271" y="1100605"/>
            <a:ext cx="478979" cy="284949"/>
          </a:xfrm>
          <a:prstGeom prst="rect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sz="1350" dirty="0">
                <a:solidFill>
                  <a:schemeClr val="tx1"/>
                </a:solidFill>
              </a:rPr>
              <a:t>C</a:t>
            </a:r>
            <a:endParaRPr lang="zh-TW" altLang="en-US" sz="1350" dirty="0">
              <a:solidFill>
                <a:schemeClr val="tx1"/>
              </a:solidFill>
            </a:endParaRPr>
          </a:p>
        </p:txBody>
      </p:sp>
      <p:sp>
        <p:nvSpPr>
          <p:cNvPr id="9" name="矩形 8"/>
          <p:cNvSpPr/>
          <p:nvPr/>
        </p:nvSpPr>
        <p:spPr>
          <a:xfrm>
            <a:off x="2722885" y="1100605"/>
            <a:ext cx="413660" cy="295040"/>
          </a:xfrm>
          <a:prstGeom prst="rect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sz="1350" dirty="0">
                <a:solidFill>
                  <a:schemeClr val="tx1"/>
                </a:solidFill>
              </a:rPr>
              <a:t>D</a:t>
            </a:r>
            <a:endParaRPr lang="zh-TW" altLang="en-US" sz="1350" dirty="0">
              <a:solidFill>
                <a:schemeClr val="tx1"/>
              </a:solidFill>
            </a:endParaRPr>
          </a:p>
        </p:txBody>
      </p:sp>
      <p:sp>
        <p:nvSpPr>
          <p:cNvPr id="10" name="矩形 9"/>
          <p:cNvSpPr/>
          <p:nvPr/>
        </p:nvSpPr>
        <p:spPr>
          <a:xfrm>
            <a:off x="1206542" y="3991534"/>
            <a:ext cx="702614" cy="37407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sz="1350" dirty="0">
                <a:solidFill>
                  <a:schemeClr val="tx1"/>
                </a:solidFill>
              </a:rPr>
              <a:t>E</a:t>
            </a:r>
            <a:endParaRPr lang="zh-TW" altLang="en-US" sz="1350" dirty="0">
              <a:solidFill>
                <a:schemeClr val="tx1"/>
              </a:solidFill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1942717" y="3991534"/>
            <a:ext cx="677523" cy="374070"/>
          </a:xfrm>
          <a:prstGeom prst="rect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sz="1350" dirty="0">
                <a:solidFill>
                  <a:schemeClr val="tx1"/>
                </a:solidFill>
              </a:rPr>
              <a:t>F</a:t>
            </a:r>
            <a:endParaRPr lang="zh-TW" altLang="en-US" sz="1350" dirty="0">
              <a:solidFill>
                <a:schemeClr val="tx1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615011" y="3991294"/>
            <a:ext cx="603350" cy="374072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sz="1350" dirty="0">
                <a:solidFill>
                  <a:schemeClr val="tx1"/>
                </a:solidFill>
              </a:rPr>
              <a:t>G</a:t>
            </a:r>
            <a:endParaRPr lang="zh-TW" altLang="en-US" sz="1350" dirty="0">
              <a:solidFill>
                <a:schemeClr val="tx1"/>
              </a:solidFill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3218361" y="3991294"/>
            <a:ext cx="522366" cy="374072"/>
          </a:xfrm>
          <a:prstGeom prst="rect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sz="1350" dirty="0">
                <a:solidFill>
                  <a:schemeClr val="tx1"/>
                </a:solidFill>
              </a:rPr>
              <a:t>H</a:t>
            </a:r>
            <a:endParaRPr lang="zh-TW" altLang="en-US" sz="1350" dirty="0">
              <a:solidFill>
                <a:schemeClr val="tx1"/>
              </a:solidFill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3735498" y="3991294"/>
            <a:ext cx="509228" cy="374072"/>
          </a:xfrm>
          <a:prstGeom prst="rect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sz="1350" dirty="0">
                <a:solidFill>
                  <a:schemeClr val="tx1"/>
                </a:solidFill>
              </a:rPr>
              <a:t>I</a:t>
            </a:r>
            <a:endParaRPr lang="zh-TW" altLang="en-US" sz="1350" dirty="0">
              <a:solidFill>
                <a:schemeClr val="tx1"/>
              </a:solidFill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3633763" y="1100111"/>
            <a:ext cx="443972" cy="765634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sz="1350" dirty="0">
                <a:solidFill>
                  <a:schemeClr val="tx1"/>
                </a:solidFill>
              </a:rPr>
              <a:t>J</a:t>
            </a:r>
            <a:endParaRPr lang="zh-TW" altLang="en-US" sz="1350" dirty="0">
              <a:solidFill>
                <a:schemeClr val="tx1"/>
              </a:solidFill>
            </a:endParaRPr>
          </a:p>
        </p:txBody>
      </p:sp>
      <p:sp>
        <p:nvSpPr>
          <p:cNvPr id="17" name="文字方塊 16"/>
          <p:cNvSpPr txBox="1"/>
          <p:nvPr/>
        </p:nvSpPr>
        <p:spPr>
          <a:xfrm>
            <a:off x="4757" y="4560806"/>
            <a:ext cx="411910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57175" indent="-257175">
              <a:buAutoNum type="alphaUcPeriod"/>
            </a:pPr>
            <a:r>
              <a:rPr lang="zh-TW" altLang="en-US" sz="16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暫時空缺</a:t>
            </a:r>
            <a:endParaRPr lang="en-US" altLang="zh-TW" sz="1600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257175" indent="-257175">
              <a:buAutoNum type="alphaUcPeriod"/>
            </a:pPr>
            <a:r>
              <a:rPr lang="zh-TW" altLang="en-US" sz="16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卡薩小廚</a:t>
            </a:r>
            <a:r>
              <a:rPr lang="en-US" altLang="zh-TW" sz="16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(</a:t>
            </a:r>
            <a:r>
              <a:rPr lang="zh-TW" altLang="en-US" sz="16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飯捲、特色料理</a:t>
            </a:r>
            <a:r>
              <a:rPr lang="en-US" altLang="zh-TW" sz="16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)</a:t>
            </a:r>
          </a:p>
          <a:p>
            <a:r>
              <a:rPr lang="en-US" altLang="zh-TW" sz="16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C. </a:t>
            </a:r>
            <a:r>
              <a:rPr lang="zh-TW" altLang="en-US" sz="16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 活力麵館 </a:t>
            </a:r>
            <a:r>
              <a:rPr lang="en-US" altLang="zh-TW" sz="16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(</a:t>
            </a:r>
            <a:r>
              <a:rPr lang="zh-TW" altLang="en-US" sz="16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麵食</a:t>
            </a:r>
            <a:r>
              <a:rPr lang="en-US" altLang="zh-TW" sz="16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/</a:t>
            </a:r>
            <a:r>
              <a:rPr lang="zh-TW" altLang="en-US" sz="16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滷味</a:t>
            </a:r>
            <a:r>
              <a:rPr lang="en-US" altLang="zh-TW" sz="16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)</a:t>
            </a:r>
          </a:p>
          <a:p>
            <a:r>
              <a:rPr lang="en-US" altLang="zh-TW" sz="16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D. </a:t>
            </a:r>
            <a:r>
              <a:rPr lang="zh-TW" altLang="en-US" sz="16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 </a:t>
            </a:r>
            <a:r>
              <a:rPr lang="en-US" altLang="zh-TW" sz="16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MORING HOUSE</a:t>
            </a:r>
            <a:r>
              <a:rPr lang="zh-TW" altLang="en-US" sz="16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 </a:t>
            </a:r>
            <a:r>
              <a:rPr lang="en-US" altLang="zh-TW" sz="16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(</a:t>
            </a:r>
            <a:r>
              <a:rPr lang="zh-TW" altLang="en-US" sz="16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早午餐</a:t>
            </a:r>
            <a:r>
              <a:rPr lang="en-US" altLang="zh-TW" sz="16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)</a:t>
            </a:r>
          </a:p>
          <a:p>
            <a:pPr marL="257175" indent="-257175">
              <a:buAutoNum type="alphaUcPeriod"/>
            </a:pPr>
            <a:endParaRPr lang="en-US" altLang="zh-TW" sz="1600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24" name="標題 1"/>
          <p:cNvSpPr>
            <a:spLocks noGrp="1"/>
          </p:cNvSpPr>
          <p:nvPr>
            <p:ph type="title"/>
          </p:nvPr>
        </p:nvSpPr>
        <p:spPr>
          <a:xfrm>
            <a:off x="0" y="74613"/>
            <a:ext cx="7886700" cy="322262"/>
          </a:xfrm>
        </p:spPr>
        <p:txBody>
          <a:bodyPr/>
          <a:lstStyle/>
          <a:p>
            <a:r>
              <a:rPr lang="zh-TW" altLang="en-US" dirty="0"/>
              <a:t>商場營運範圍</a:t>
            </a:r>
            <a:r>
              <a:rPr lang="en-US" altLang="zh-TW" dirty="0"/>
              <a:t>-</a:t>
            </a:r>
            <a:r>
              <a:rPr lang="zh-TW" altLang="en-US" dirty="0"/>
              <a:t>學生餐廳</a:t>
            </a:r>
            <a:endParaRPr lang="zh-TW" altLang="en-US" dirty="0">
              <a:latin typeface="+mn-ea"/>
              <a:ea typeface="+mn-ea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279441" y="646890"/>
            <a:ext cx="340830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b="1" dirty="0">
                <a:solidFill>
                  <a:schemeClr val="dk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sym typeface="MS PGothic"/>
              </a:rPr>
              <a:t>S</a:t>
            </a:r>
            <a:r>
              <a:rPr lang="zh-TW" altLang="en-US" b="1" dirty="0">
                <a:solidFill>
                  <a:schemeClr val="dk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sym typeface="MS PGothic"/>
              </a:rPr>
              <a:t>棟學生活動中心</a:t>
            </a:r>
            <a:r>
              <a:rPr lang="en-US" altLang="zh-TW" b="1" dirty="0">
                <a:solidFill>
                  <a:schemeClr val="dk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sym typeface="MS PGothic"/>
              </a:rPr>
              <a:t>B1F</a:t>
            </a:r>
            <a:r>
              <a:rPr lang="zh-TW" altLang="en-US" b="1" dirty="0">
                <a:solidFill>
                  <a:schemeClr val="dk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sym typeface="MS PGothic"/>
              </a:rPr>
              <a:t>，共</a:t>
            </a:r>
            <a:r>
              <a:rPr lang="en-US" altLang="zh-TW" b="1" dirty="0">
                <a:solidFill>
                  <a:schemeClr val="dk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sym typeface="MS PGothic"/>
              </a:rPr>
              <a:t>6</a:t>
            </a:r>
            <a:r>
              <a:rPr lang="zh-TW" altLang="en-US" b="1" dirty="0">
                <a:solidFill>
                  <a:schemeClr val="dk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sym typeface="MS PGothic"/>
              </a:rPr>
              <a:t>家。</a:t>
            </a:r>
            <a:endParaRPr lang="zh-TW" altLang="en-US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pic>
        <p:nvPicPr>
          <p:cNvPr id="27" name="圖片 2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35307" y="779351"/>
            <a:ext cx="4276786" cy="3187567"/>
          </a:xfrm>
          <a:prstGeom prst="rect">
            <a:avLst/>
          </a:prstGeom>
        </p:spPr>
      </p:pic>
      <p:pic>
        <p:nvPicPr>
          <p:cNvPr id="30" name="圖片 2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44597" y="4203269"/>
            <a:ext cx="2767496" cy="2111634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3136545" y="4560806"/>
            <a:ext cx="4572000" cy="1323439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>
              <a:buAutoNum type="alphaUcPeriod" startAt="5"/>
            </a:pPr>
            <a:r>
              <a:rPr lang="zh-TW" altLang="en-US" sz="16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三分春色</a:t>
            </a:r>
            <a:r>
              <a:rPr lang="en-US" altLang="zh-TW" sz="16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(</a:t>
            </a:r>
            <a:r>
              <a:rPr lang="zh-TW" altLang="en-US" sz="16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飲料</a:t>
            </a:r>
            <a:r>
              <a:rPr lang="en-US" altLang="zh-TW" sz="16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)</a:t>
            </a:r>
          </a:p>
          <a:p>
            <a:r>
              <a:rPr lang="en-US" altLang="zh-TW" sz="16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F. </a:t>
            </a:r>
            <a:r>
              <a:rPr lang="zh-TW" altLang="en-US" sz="16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  鮮豆屋 </a:t>
            </a:r>
            <a:r>
              <a:rPr lang="en-US" altLang="zh-TW" sz="16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(</a:t>
            </a:r>
            <a:r>
              <a:rPr lang="zh-TW" altLang="en-US" sz="16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輕食飲料</a:t>
            </a:r>
            <a:r>
              <a:rPr lang="en-US" altLang="zh-TW" sz="16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)</a:t>
            </a:r>
          </a:p>
          <a:p>
            <a:pPr marL="342900" indent="-342900">
              <a:buAutoNum type="alphaUcPeriod" startAt="7"/>
            </a:pPr>
            <a:r>
              <a:rPr lang="zh-TW" altLang="en-US" sz="16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暫時空缺</a:t>
            </a:r>
            <a:endParaRPr lang="en-US" altLang="zh-TW" sz="1600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en-US" altLang="zh-TW" sz="16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H.</a:t>
            </a:r>
            <a:r>
              <a:rPr lang="zh-TW" altLang="en-US" sz="16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 </a:t>
            </a:r>
            <a:r>
              <a:rPr lang="en-US" altLang="zh-TW" sz="16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 </a:t>
            </a:r>
            <a:r>
              <a:rPr lang="zh-TW" altLang="en-US" sz="16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蔡媽媽古早味 </a:t>
            </a:r>
            <a:r>
              <a:rPr lang="en-US" altLang="zh-TW" sz="16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(</a:t>
            </a:r>
            <a:r>
              <a:rPr lang="zh-TW" altLang="en-US" sz="16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中式餐點</a:t>
            </a:r>
            <a:r>
              <a:rPr lang="en-US" altLang="zh-TW" sz="16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/</a:t>
            </a:r>
            <a:r>
              <a:rPr lang="zh-TW" altLang="en-US" sz="16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麵食</a:t>
            </a:r>
            <a:r>
              <a:rPr lang="en-US" altLang="zh-TW" sz="16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)</a:t>
            </a:r>
          </a:p>
          <a:p>
            <a:r>
              <a:rPr lang="en-US" altLang="zh-TW" sz="16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J.</a:t>
            </a:r>
            <a:r>
              <a:rPr lang="zh-TW" altLang="en-US" sz="16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 商場倉儲空間</a:t>
            </a:r>
          </a:p>
        </p:txBody>
      </p:sp>
      <p:sp>
        <p:nvSpPr>
          <p:cNvPr id="16" name="文字方塊 15"/>
          <p:cNvSpPr txBox="1"/>
          <p:nvPr/>
        </p:nvSpPr>
        <p:spPr>
          <a:xfrm>
            <a:off x="260406" y="5568014"/>
            <a:ext cx="266930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2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(</a:t>
            </a:r>
            <a:r>
              <a:rPr lang="zh-TW" altLang="en-US" sz="12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營業時間 </a:t>
            </a:r>
            <a:r>
              <a:rPr lang="en-US" altLang="zh-TW" sz="12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:</a:t>
            </a:r>
            <a:r>
              <a:rPr lang="zh-TW" altLang="en-US" sz="12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 </a:t>
            </a:r>
            <a:r>
              <a:rPr lang="en-US" altLang="zh-TW" sz="12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07:00~13:00)</a:t>
            </a:r>
            <a:r>
              <a:rPr lang="zh-TW" altLang="en-US" sz="12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 </a:t>
            </a:r>
          </a:p>
        </p:txBody>
      </p:sp>
      <p:sp>
        <p:nvSpPr>
          <p:cNvPr id="25" name="文字方塊 24"/>
          <p:cNvSpPr txBox="1"/>
          <p:nvPr/>
        </p:nvSpPr>
        <p:spPr>
          <a:xfrm>
            <a:off x="64841" y="6139579"/>
            <a:ext cx="429886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6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B1F</a:t>
            </a:r>
            <a:r>
              <a:rPr lang="zh-TW" altLang="en-US" sz="16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餐廳營業時間 </a:t>
            </a:r>
            <a:r>
              <a:rPr lang="en-US" altLang="zh-TW" sz="16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:</a:t>
            </a:r>
            <a:r>
              <a:rPr lang="zh-TW" altLang="en-US" sz="16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 </a:t>
            </a:r>
            <a:r>
              <a:rPr lang="en-US" altLang="zh-TW" sz="16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10:30~19:30</a:t>
            </a:r>
            <a:r>
              <a:rPr lang="zh-TW" altLang="en-US" sz="16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1280588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內容版面配置區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79266" y="914622"/>
            <a:ext cx="7097331" cy="3417233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1490644" y="2766259"/>
            <a:ext cx="1175657" cy="1430027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sz="1350"/>
          </a:p>
        </p:txBody>
      </p:sp>
      <p:sp>
        <p:nvSpPr>
          <p:cNvPr id="10" name="矩形 9"/>
          <p:cNvSpPr/>
          <p:nvPr/>
        </p:nvSpPr>
        <p:spPr>
          <a:xfrm>
            <a:off x="1490644" y="1889209"/>
            <a:ext cx="1175657" cy="815339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sz="1350"/>
          </a:p>
        </p:txBody>
      </p:sp>
      <p:sp>
        <p:nvSpPr>
          <p:cNvPr id="12" name="矩形 11"/>
          <p:cNvSpPr/>
          <p:nvPr/>
        </p:nvSpPr>
        <p:spPr>
          <a:xfrm>
            <a:off x="5834796" y="1109557"/>
            <a:ext cx="2533349" cy="613278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sz="1350"/>
          </a:p>
        </p:txBody>
      </p:sp>
      <p:sp>
        <p:nvSpPr>
          <p:cNvPr id="13" name="文字方塊 12"/>
          <p:cNvSpPr txBox="1"/>
          <p:nvPr/>
        </p:nvSpPr>
        <p:spPr>
          <a:xfrm>
            <a:off x="1633744" y="3243847"/>
            <a:ext cx="890650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135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C</a:t>
            </a:r>
          </a:p>
          <a:p>
            <a:pPr algn="ctr"/>
            <a:r>
              <a:rPr lang="zh-TW" altLang="en-US" sz="135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四海遊龍</a:t>
            </a:r>
          </a:p>
        </p:txBody>
      </p:sp>
      <p:sp>
        <p:nvSpPr>
          <p:cNvPr id="14" name="文字方塊 13"/>
          <p:cNvSpPr txBox="1"/>
          <p:nvPr/>
        </p:nvSpPr>
        <p:spPr>
          <a:xfrm>
            <a:off x="1656934" y="1995909"/>
            <a:ext cx="890650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135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B</a:t>
            </a:r>
          </a:p>
          <a:p>
            <a:pPr algn="ctr"/>
            <a:r>
              <a:rPr lang="zh-TW" altLang="en-US" sz="135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班恩便當</a:t>
            </a:r>
            <a:endParaRPr lang="en-US" altLang="zh-TW" sz="1350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1501279" y="1095994"/>
            <a:ext cx="1154389" cy="812267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sz="1350"/>
          </a:p>
        </p:txBody>
      </p:sp>
      <p:sp>
        <p:nvSpPr>
          <p:cNvPr id="18" name="文字方塊 17"/>
          <p:cNvSpPr txBox="1"/>
          <p:nvPr/>
        </p:nvSpPr>
        <p:spPr>
          <a:xfrm>
            <a:off x="1573243" y="1219500"/>
            <a:ext cx="1204436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135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A</a:t>
            </a:r>
          </a:p>
          <a:p>
            <a:r>
              <a:rPr lang="zh-TW" altLang="en-US" sz="135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集鮮早午餐</a:t>
            </a:r>
          </a:p>
        </p:txBody>
      </p:sp>
      <p:pic>
        <p:nvPicPr>
          <p:cNvPr id="1026" name="Picture 2" descr="台南虱目魚：台南正虱目魚府城小吃-點超值套餐，肉燥飯免費升級大碗 ...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6211" y="1958113"/>
            <a:ext cx="782719" cy="782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圖片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02029" y="1953374"/>
            <a:ext cx="1599477" cy="790516"/>
          </a:xfrm>
          <a:prstGeom prst="rect">
            <a:avLst/>
          </a:prstGeom>
        </p:spPr>
      </p:pic>
      <p:sp>
        <p:nvSpPr>
          <p:cNvPr id="17" name="標題 1"/>
          <p:cNvSpPr>
            <a:spLocks noGrp="1"/>
          </p:cNvSpPr>
          <p:nvPr>
            <p:ph type="title"/>
          </p:nvPr>
        </p:nvSpPr>
        <p:spPr>
          <a:xfrm>
            <a:off x="0" y="74613"/>
            <a:ext cx="7886700" cy="322262"/>
          </a:xfrm>
        </p:spPr>
        <p:txBody>
          <a:bodyPr/>
          <a:lstStyle/>
          <a:p>
            <a:r>
              <a:rPr lang="zh-TW" altLang="en-US" dirty="0"/>
              <a:t>商場營運範圍</a:t>
            </a:r>
            <a:r>
              <a:rPr lang="en-US" altLang="zh-TW" dirty="0"/>
              <a:t>-</a:t>
            </a:r>
            <a:r>
              <a:rPr lang="zh-TW" altLang="en-US" dirty="0"/>
              <a:t>學生餐廳</a:t>
            </a:r>
            <a:endParaRPr lang="zh-TW" altLang="en-US" dirty="0">
              <a:latin typeface="+mn-ea"/>
              <a:ea typeface="+mn-ea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342807" y="590867"/>
            <a:ext cx="302839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b="1" dirty="0">
                <a:solidFill>
                  <a:schemeClr val="dk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sym typeface="MS PGothic"/>
              </a:rPr>
              <a:t>S</a:t>
            </a:r>
            <a:r>
              <a:rPr lang="zh-TW" altLang="en-US" b="1" dirty="0">
                <a:solidFill>
                  <a:schemeClr val="dk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sym typeface="MS PGothic"/>
              </a:rPr>
              <a:t>棟學生活動中心</a:t>
            </a:r>
            <a:r>
              <a:rPr lang="en-US" altLang="zh-TW" b="1" dirty="0">
                <a:solidFill>
                  <a:schemeClr val="dk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sym typeface="MS PGothic"/>
              </a:rPr>
              <a:t>1F</a:t>
            </a:r>
            <a:r>
              <a:rPr lang="zh-TW" altLang="en-US" b="1" dirty="0">
                <a:solidFill>
                  <a:schemeClr val="dk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sym typeface="MS PGothic"/>
              </a:rPr>
              <a:t>，共</a:t>
            </a:r>
            <a:r>
              <a:rPr lang="en-US" altLang="zh-TW" b="1" dirty="0">
                <a:solidFill>
                  <a:schemeClr val="dk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sym typeface="MS PGothic"/>
              </a:rPr>
              <a:t>3</a:t>
            </a:r>
            <a:r>
              <a:rPr lang="zh-TW" altLang="en-US" b="1" dirty="0">
                <a:solidFill>
                  <a:schemeClr val="dk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sym typeface="MS PGothic"/>
              </a:rPr>
              <a:t>家</a:t>
            </a:r>
            <a:endParaRPr lang="zh-TW" altLang="en-US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pic>
        <p:nvPicPr>
          <p:cNvPr id="2" name="Picture 2" descr="關於四海yuloo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7679" y="2916189"/>
            <a:ext cx="1033155" cy="10331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圖片 1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09049" y="4396465"/>
            <a:ext cx="2507103" cy="2086111"/>
          </a:xfrm>
          <a:prstGeom prst="rect">
            <a:avLst/>
          </a:prstGeom>
        </p:spPr>
      </p:pic>
      <p:pic>
        <p:nvPicPr>
          <p:cNvPr id="23" name="圖片 2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777679" y="4391996"/>
            <a:ext cx="2516207" cy="2090580"/>
          </a:xfrm>
          <a:prstGeom prst="rect">
            <a:avLst/>
          </a:prstGeom>
        </p:spPr>
      </p:pic>
      <p:sp>
        <p:nvSpPr>
          <p:cNvPr id="26" name="文字方塊 25"/>
          <p:cNvSpPr txBox="1"/>
          <p:nvPr/>
        </p:nvSpPr>
        <p:spPr>
          <a:xfrm>
            <a:off x="5438729" y="4499995"/>
            <a:ext cx="4119104" cy="21852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57175" indent="-257175">
              <a:buAutoNum type="alphaUcPeriod"/>
            </a:pPr>
            <a:r>
              <a:rPr lang="zh-TW" altLang="en-US" sz="16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集鮮早午餐</a:t>
            </a:r>
            <a:r>
              <a:rPr lang="en-US" altLang="zh-TW" sz="16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(</a:t>
            </a:r>
            <a:r>
              <a:rPr lang="zh-TW" altLang="en-US" sz="16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早餐、中式午餐</a:t>
            </a:r>
            <a:r>
              <a:rPr lang="en-US" altLang="zh-TW" sz="16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)</a:t>
            </a:r>
          </a:p>
          <a:p>
            <a:r>
              <a:rPr lang="en-US" altLang="zh-TW" sz="12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        (</a:t>
            </a:r>
            <a:r>
              <a:rPr lang="zh-TW" altLang="en-US" sz="12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營業時間 </a:t>
            </a:r>
            <a:r>
              <a:rPr lang="en-US" altLang="zh-TW" sz="12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:</a:t>
            </a:r>
            <a:r>
              <a:rPr lang="zh-TW" altLang="en-US" sz="12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 </a:t>
            </a:r>
            <a:r>
              <a:rPr lang="en-US" altLang="zh-TW" sz="12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06:00~13:00)</a:t>
            </a:r>
          </a:p>
          <a:p>
            <a:endParaRPr lang="en-US" altLang="zh-TW" sz="1200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en-US" altLang="zh-TW" sz="16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B. </a:t>
            </a:r>
            <a:r>
              <a:rPr lang="zh-TW" altLang="en-US" sz="16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班恩便當</a:t>
            </a:r>
            <a:endParaRPr lang="en-US" altLang="zh-TW" sz="1600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en-US" altLang="zh-TW" sz="16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C. </a:t>
            </a:r>
            <a:r>
              <a:rPr lang="zh-TW" altLang="en-US" sz="16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 四海遊龍 </a:t>
            </a:r>
            <a:r>
              <a:rPr lang="en-US" altLang="zh-TW" sz="16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(</a:t>
            </a:r>
            <a:r>
              <a:rPr lang="zh-TW" altLang="en-US" sz="16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鍋貼水餃</a:t>
            </a:r>
            <a:r>
              <a:rPr lang="en-US" altLang="zh-TW" sz="16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)</a:t>
            </a:r>
          </a:p>
          <a:p>
            <a:r>
              <a:rPr lang="en-US" altLang="zh-TW" sz="16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D. </a:t>
            </a:r>
            <a:r>
              <a:rPr lang="zh-TW" altLang="en-US" sz="16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暫時空缺</a:t>
            </a:r>
            <a:endParaRPr lang="en-US" altLang="zh-TW" sz="1600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endParaRPr lang="en-US" altLang="zh-TW" sz="1600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en-US" altLang="zh-TW" sz="16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1F</a:t>
            </a:r>
            <a:r>
              <a:rPr lang="zh-TW" altLang="en-US" sz="16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餐廳營業時間 </a:t>
            </a:r>
            <a:r>
              <a:rPr lang="en-US" altLang="zh-TW" sz="16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:</a:t>
            </a:r>
            <a:r>
              <a:rPr lang="zh-TW" altLang="en-US" sz="16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 </a:t>
            </a:r>
            <a:r>
              <a:rPr lang="en-US" altLang="zh-TW" sz="16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08:00~19:00</a:t>
            </a:r>
            <a:endParaRPr lang="zh-TW" altLang="en-US" sz="1600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endParaRPr lang="en-US" altLang="zh-TW" sz="1600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42530423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0" y="65770"/>
            <a:ext cx="7886700" cy="322262"/>
          </a:xfrm>
        </p:spPr>
        <p:txBody>
          <a:bodyPr/>
          <a:lstStyle/>
          <a:p>
            <a:r>
              <a:rPr lang="zh-TW" altLang="en-US" dirty="0"/>
              <a:t>商場營運範圍</a:t>
            </a:r>
            <a:r>
              <a:rPr lang="en-US" altLang="zh-TW" dirty="0"/>
              <a:t>-</a:t>
            </a:r>
            <a:r>
              <a:rPr lang="zh-TW" altLang="en-US" dirty="0"/>
              <a:t>學生餐廳</a:t>
            </a:r>
          </a:p>
        </p:txBody>
      </p:sp>
      <p:pic>
        <p:nvPicPr>
          <p:cNvPr id="5" name="內容版面配置區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55600" y="698717"/>
            <a:ext cx="5297056" cy="3933380"/>
          </a:xfrm>
          <a:prstGeom prst="rect">
            <a:avLst/>
          </a:prstGeom>
        </p:spPr>
      </p:pic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FC6383F-529D-48E0-9D35-ABA916DD1754}" type="slidenum">
              <a:rPr lang="zh-TW" alt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</a:t>
            </a:fld>
            <a:endParaRPr lang="zh-TW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矩形 5"/>
          <p:cNvSpPr/>
          <p:nvPr/>
        </p:nvSpPr>
        <p:spPr>
          <a:xfrm>
            <a:off x="1295977" y="1068050"/>
            <a:ext cx="3839441" cy="1194860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b="1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A. </a:t>
            </a:r>
            <a:r>
              <a:rPr lang="zh-TW" altLang="en-US" b="1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集鮮自助餐</a:t>
            </a:r>
          </a:p>
        </p:txBody>
      </p:sp>
      <p:sp>
        <p:nvSpPr>
          <p:cNvPr id="7" name="矩形 6"/>
          <p:cNvSpPr/>
          <p:nvPr/>
        </p:nvSpPr>
        <p:spPr>
          <a:xfrm>
            <a:off x="279441" y="646890"/>
            <a:ext cx="302839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b="1" dirty="0">
                <a:solidFill>
                  <a:schemeClr val="dk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sym typeface="MS PGothic"/>
              </a:rPr>
              <a:t>S</a:t>
            </a:r>
            <a:r>
              <a:rPr lang="zh-TW" altLang="en-US" b="1" dirty="0">
                <a:solidFill>
                  <a:schemeClr val="dk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sym typeface="MS PGothic"/>
              </a:rPr>
              <a:t>棟學生活動中心</a:t>
            </a:r>
            <a:r>
              <a:rPr lang="en-US" altLang="zh-TW" b="1" dirty="0">
                <a:solidFill>
                  <a:schemeClr val="dk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sym typeface="MS PGothic"/>
              </a:rPr>
              <a:t>2F</a:t>
            </a:r>
            <a:r>
              <a:rPr lang="zh-TW" altLang="en-US" b="1" dirty="0">
                <a:solidFill>
                  <a:schemeClr val="dk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sym typeface="MS PGothic"/>
              </a:rPr>
              <a:t>，共</a:t>
            </a:r>
            <a:r>
              <a:rPr lang="en-US" altLang="zh-TW" b="1" dirty="0">
                <a:solidFill>
                  <a:schemeClr val="dk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sym typeface="MS PGothic"/>
              </a:rPr>
              <a:t>1</a:t>
            </a:r>
            <a:r>
              <a:rPr lang="zh-TW" altLang="en-US" b="1" dirty="0">
                <a:solidFill>
                  <a:schemeClr val="dk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sym typeface="MS PGothic"/>
              </a:rPr>
              <a:t>家</a:t>
            </a:r>
            <a:endParaRPr lang="zh-TW" altLang="en-US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2560782" y="2564752"/>
            <a:ext cx="886691" cy="1296048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TW" sz="1600" b="1" dirty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pic>
        <p:nvPicPr>
          <p:cNvPr id="13" name="圖片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04778" y="2151329"/>
            <a:ext cx="3498752" cy="2631689"/>
          </a:xfrm>
          <a:prstGeom prst="rect">
            <a:avLst/>
          </a:prstGeom>
        </p:spPr>
      </p:pic>
      <p:sp>
        <p:nvSpPr>
          <p:cNvPr id="18" name="文字方塊 17"/>
          <p:cNvSpPr txBox="1"/>
          <p:nvPr/>
        </p:nvSpPr>
        <p:spPr>
          <a:xfrm>
            <a:off x="1055568" y="4933939"/>
            <a:ext cx="411910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57175" indent="-257175">
              <a:buAutoNum type="alphaUcPeriod"/>
            </a:pPr>
            <a:r>
              <a:rPr lang="zh-TW" altLang="en-US" sz="16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集鮮自助餐</a:t>
            </a:r>
            <a:r>
              <a:rPr lang="en-US" altLang="zh-TW" sz="16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(</a:t>
            </a:r>
            <a:r>
              <a:rPr lang="zh-TW" altLang="en-US" sz="16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一主菜三副菜</a:t>
            </a:r>
            <a:r>
              <a:rPr lang="en-US" altLang="zh-TW" sz="16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65</a:t>
            </a:r>
            <a:r>
              <a:rPr lang="zh-TW" altLang="en-US" sz="16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元起</a:t>
            </a:r>
            <a:r>
              <a:rPr lang="en-US" altLang="zh-TW" sz="16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)</a:t>
            </a:r>
          </a:p>
          <a:p>
            <a:r>
              <a:rPr lang="zh-TW" altLang="en-US" sz="16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     營業時間 </a:t>
            </a:r>
            <a:r>
              <a:rPr lang="en-US" altLang="zh-TW" sz="16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:</a:t>
            </a:r>
            <a:r>
              <a:rPr lang="zh-TW" altLang="en-US" sz="16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 </a:t>
            </a:r>
            <a:r>
              <a:rPr lang="en-US" altLang="zh-TW" sz="16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10:30~19:00</a:t>
            </a:r>
            <a:endParaRPr lang="zh-TW" altLang="en-US" sz="1600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endParaRPr lang="en-US" altLang="zh-TW" sz="1600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en-US" altLang="zh-TW" sz="16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B. </a:t>
            </a:r>
            <a:r>
              <a:rPr lang="zh-TW" altLang="en-US" sz="16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暫時空缺</a:t>
            </a:r>
          </a:p>
          <a:p>
            <a:endParaRPr lang="en-US" altLang="zh-TW" sz="1600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257175" indent="-257175">
              <a:buAutoNum type="alphaUcPeriod"/>
            </a:pPr>
            <a:endParaRPr lang="en-US" altLang="zh-TW" sz="1600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1891520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>
                <a:latin typeface="+mn-ea"/>
              </a:rPr>
              <a:t>一、</a:t>
            </a:r>
            <a:r>
              <a:rPr lang="zh-TW" altLang="en-US" dirty="0"/>
              <a:t>商場營運範圍</a:t>
            </a:r>
            <a:r>
              <a:rPr lang="en-US" altLang="zh-TW" dirty="0"/>
              <a:t>-</a:t>
            </a:r>
            <a:r>
              <a:rPr lang="zh-TW" altLang="en-US" dirty="0"/>
              <a:t>學生餐廳</a:t>
            </a:r>
          </a:p>
        </p:txBody>
      </p:sp>
      <p:pic>
        <p:nvPicPr>
          <p:cNvPr id="5" name="內容版面配置區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1870" y="928379"/>
            <a:ext cx="3990509" cy="3499449"/>
          </a:xfrm>
          <a:prstGeom prst="rect">
            <a:avLst/>
          </a:prstGeom>
        </p:spPr>
      </p:pic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FC6383F-529D-48E0-9D35-ABA916DD1754}" type="slidenum">
              <a:rPr lang="zh-TW" alt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</a:t>
            </a:fld>
            <a:endParaRPr lang="zh-TW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矩形 5"/>
          <p:cNvSpPr/>
          <p:nvPr/>
        </p:nvSpPr>
        <p:spPr>
          <a:xfrm>
            <a:off x="299311" y="539757"/>
            <a:ext cx="258596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b="1" dirty="0">
                <a:solidFill>
                  <a:schemeClr val="dk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sym typeface="MS PGothic"/>
              </a:rPr>
              <a:t>R</a:t>
            </a:r>
            <a:r>
              <a:rPr lang="zh-TW" altLang="en-US" b="1" dirty="0">
                <a:solidFill>
                  <a:schemeClr val="dk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sym typeface="MS PGothic"/>
              </a:rPr>
              <a:t>棟實習餐廳</a:t>
            </a:r>
            <a:r>
              <a:rPr lang="en-US" altLang="zh-TW" b="1" dirty="0">
                <a:solidFill>
                  <a:schemeClr val="dk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sym typeface="MS PGothic"/>
              </a:rPr>
              <a:t>1F</a:t>
            </a:r>
            <a:r>
              <a:rPr lang="zh-TW" altLang="en-US" b="1" dirty="0">
                <a:solidFill>
                  <a:schemeClr val="dk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sym typeface="MS PGothic"/>
              </a:rPr>
              <a:t>，共</a:t>
            </a:r>
            <a:r>
              <a:rPr lang="en-US" altLang="zh-TW" b="1" dirty="0">
                <a:solidFill>
                  <a:schemeClr val="dk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sym typeface="MS PGothic"/>
              </a:rPr>
              <a:t>2</a:t>
            </a:r>
            <a:r>
              <a:rPr lang="zh-TW" altLang="en-US" b="1" dirty="0">
                <a:solidFill>
                  <a:schemeClr val="dk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sym typeface="MS PGothic"/>
              </a:rPr>
              <a:t>家</a:t>
            </a:r>
            <a:endParaRPr lang="zh-TW" altLang="en-US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7" name="矩形 6"/>
          <p:cNvSpPr/>
          <p:nvPr/>
        </p:nvSpPr>
        <p:spPr>
          <a:xfrm rot="18918318">
            <a:off x="1245220" y="1349209"/>
            <a:ext cx="998397" cy="1115766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8" name="矩形 7"/>
          <p:cNvSpPr/>
          <p:nvPr/>
        </p:nvSpPr>
        <p:spPr>
          <a:xfrm rot="18918318">
            <a:off x="1306669" y="3746097"/>
            <a:ext cx="510223" cy="33434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9" name="矩形 8"/>
          <p:cNvSpPr/>
          <p:nvPr/>
        </p:nvSpPr>
        <p:spPr>
          <a:xfrm rot="18918318">
            <a:off x="1705502" y="3412530"/>
            <a:ext cx="485474" cy="321244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0" name="矩形 9"/>
          <p:cNvSpPr/>
          <p:nvPr/>
        </p:nvSpPr>
        <p:spPr>
          <a:xfrm rot="18918318">
            <a:off x="2054956" y="3042274"/>
            <a:ext cx="540494" cy="287365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1" name="矩形 10"/>
          <p:cNvSpPr/>
          <p:nvPr/>
        </p:nvSpPr>
        <p:spPr>
          <a:xfrm rot="18918318">
            <a:off x="2708657" y="2612372"/>
            <a:ext cx="1393666" cy="1469709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2" name="文字方塊 11"/>
          <p:cNvSpPr txBox="1"/>
          <p:nvPr/>
        </p:nvSpPr>
        <p:spPr>
          <a:xfrm>
            <a:off x="1168930" y="1424722"/>
            <a:ext cx="116378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D.</a:t>
            </a:r>
          </a:p>
          <a:p>
            <a:pPr algn="ctr"/>
            <a:r>
              <a:rPr lang="zh-TW" altLang="en-US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荷堤屋</a:t>
            </a:r>
            <a:endParaRPr lang="en-US" altLang="zh-TW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algn="ctr"/>
            <a:r>
              <a:rPr lang="zh-TW" altLang="en-US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自助餐</a:t>
            </a:r>
          </a:p>
        </p:txBody>
      </p:sp>
      <p:sp>
        <p:nvSpPr>
          <p:cNvPr id="14" name="文字方塊 13"/>
          <p:cNvSpPr txBox="1"/>
          <p:nvPr/>
        </p:nvSpPr>
        <p:spPr>
          <a:xfrm>
            <a:off x="2158754" y="3005903"/>
            <a:ext cx="332901" cy="3793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b="1" dirty="0"/>
              <a:t>A</a:t>
            </a:r>
            <a:endParaRPr lang="zh-TW" altLang="en-US" b="1" dirty="0"/>
          </a:p>
        </p:txBody>
      </p:sp>
      <p:sp>
        <p:nvSpPr>
          <p:cNvPr id="15" name="文字方塊 14"/>
          <p:cNvSpPr txBox="1"/>
          <p:nvPr/>
        </p:nvSpPr>
        <p:spPr>
          <a:xfrm>
            <a:off x="1797769" y="3381179"/>
            <a:ext cx="332901" cy="3793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b="1" dirty="0"/>
              <a:t>B</a:t>
            </a:r>
            <a:endParaRPr lang="zh-TW" altLang="en-US" b="1" dirty="0"/>
          </a:p>
        </p:txBody>
      </p:sp>
      <p:sp>
        <p:nvSpPr>
          <p:cNvPr id="16" name="文字方塊 15"/>
          <p:cNvSpPr txBox="1"/>
          <p:nvPr/>
        </p:nvSpPr>
        <p:spPr>
          <a:xfrm flipH="1">
            <a:off x="1388475" y="3722551"/>
            <a:ext cx="3062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b="1" dirty="0"/>
              <a:t>C</a:t>
            </a:r>
            <a:endParaRPr lang="zh-TW" altLang="en-US" b="1" dirty="0"/>
          </a:p>
        </p:txBody>
      </p:sp>
      <p:sp>
        <p:nvSpPr>
          <p:cNvPr id="17" name="文字方塊 16"/>
          <p:cNvSpPr txBox="1"/>
          <p:nvPr/>
        </p:nvSpPr>
        <p:spPr>
          <a:xfrm>
            <a:off x="603456" y="4733558"/>
            <a:ext cx="377639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lphaUcPeriod"/>
            </a:pPr>
            <a:r>
              <a:rPr lang="zh-TW" altLang="en-US" sz="16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暫時空缺</a:t>
            </a:r>
            <a:endParaRPr lang="en-US" altLang="zh-TW" sz="1600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342900" indent="-342900">
              <a:buAutoNum type="alphaUcPeriod"/>
            </a:pPr>
            <a:r>
              <a:rPr lang="zh-TW" altLang="en-US" sz="16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鍋燒小吃 </a:t>
            </a:r>
            <a:r>
              <a:rPr lang="en-US" altLang="zh-TW" sz="16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:</a:t>
            </a:r>
            <a:r>
              <a:rPr lang="zh-TW" altLang="en-US" sz="16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 鍋燒、麵食</a:t>
            </a:r>
            <a:endParaRPr lang="en-US" altLang="zh-TW" sz="1600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342900" indent="-342900">
              <a:buAutoNum type="alphaUcPeriod"/>
            </a:pPr>
            <a:r>
              <a:rPr lang="zh-TW" altLang="en-US" sz="16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桃樂絲茶飲 </a:t>
            </a:r>
            <a:r>
              <a:rPr lang="en-US" altLang="zh-TW" sz="16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:</a:t>
            </a:r>
            <a:r>
              <a:rPr lang="zh-TW" altLang="en-US" sz="16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 手搖飲料</a:t>
            </a:r>
            <a:endParaRPr lang="en-US" altLang="zh-TW" sz="1600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endParaRPr lang="en-US" altLang="zh-TW" sz="1600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en-US" altLang="zh-TW" sz="16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1F</a:t>
            </a:r>
            <a:r>
              <a:rPr lang="zh-TW" altLang="en-US" sz="16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餐廳</a:t>
            </a:r>
            <a:r>
              <a:rPr lang="en-US" altLang="zh-TW" sz="16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 </a:t>
            </a:r>
            <a:r>
              <a:rPr lang="zh-TW" altLang="en-US" sz="16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營業時間 </a:t>
            </a:r>
            <a:r>
              <a:rPr lang="en-US" altLang="zh-TW" sz="16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:</a:t>
            </a:r>
            <a:r>
              <a:rPr lang="zh-TW" altLang="en-US" sz="16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 </a:t>
            </a:r>
            <a:r>
              <a:rPr lang="en-US" altLang="zh-TW" sz="16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10:30~19:00</a:t>
            </a:r>
            <a:endParaRPr lang="zh-TW" altLang="en-US" sz="1600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pic>
        <p:nvPicPr>
          <p:cNvPr id="24" name="圖片 2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89110" y="928379"/>
            <a:ext cx="2419930" cy="1785763"/>
          </a:xfrm>
          <a:prstGeom prst="rect">
            <a:avLst/>
          </a:prstGeom>
        </p:spPr>
      </p:pic>
      <p:pic>
        <p:nvPicPr>
          <p:cNvPr id="25" name="圖片 2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26131" y="928379"/>
            <a:ext cx="2428389" cy="1785763"/>
          </a:xfrm>
          <a:prstGeom prst="rect">
            <a:avLst/>
          </a:prstGeom>
        </p:spPr>
      </p:pic>
      <p:pic>
        <p:nvPicPr>
          <p:cNvPr id="13" name="圖片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63076" y="2921602"/>
            <a:ext cx="4193852" cy="3031700"/>
          </a:xfrm>
          <a:prstGeom prst="rect">
            <a:avLst/>
          </a:prstGeom>
        </p:spPr>
      </p:pic>
      <p:sp>
        <p:nvSpPr>
          <p:cNvPr id="18" name="矩形 17"/>
          <p:cNvSpPr/>
          <p:nvPr/>
        </p:nvSpPr>
        <p:spPr>
          <a:xfrm>
            <a:off x="5767750" y="6079897"/>
            <a:ext cx="20313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TW" altLang="en-US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五專學生用餐區域</a:t>
            </a:r>
          </a:p>
        </p:txBody>
      </p:sp>
      <p:cxnSp>
        <p:nvCxnSpPr>
          <p:cNvPr id="20" name="直線單箭頭接點 19"/>
          <p:cNvCxnSpPr/>
          <p:nvPr/>
        </p:nvCxnSpPr>
        <p:spPr>
          <a:xfrm>
            <a:off x="3943350" y="3858231"/>
            <a:ext cx="628650" cy="360367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8211569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>
                <a:latin typeface="+mn-ea"/>
              </a:rPr>
              <a:t>一、</a:t>
            </a:r>
            <a:r>
              <a:rPr lang="zh-TW" altLang="en-US" dirty="0"/>
              <a:t>商場營運範圍</a:t>
            </a:r>
            <a:r>
              <a:rPr lang="en-US" altLang="zh-TW" dirty="0"/>
              <a:t>-</a:t>
            </a:r>
            <a:r>
              <a:rPr lang="zh-TW" altLang="en-US" dirty="0"/>
              <a:t>學生餐廳</a:t>
            </a:r>
          </a:p>
        </p:txBody>
      </p:sp>
      <p:pic>
        <p:nvPicPr>
          <p:cNvPr id="5" name="內容版面配置區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 rot="16200000">
            <a:off x="3369876" y="864582"/>
            <a:ext cx="5079878" cy="4643727"/>
          </a:xfrm>
          <a:prstGeom prst="rect">
            <a:avLst/>
          </a:prstGeom>
        </p:spPr>
      </p:pic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FC6383F-529D-48E0-9D35-ABA916DD1754}" type="slidenum">
              <a:rPr lang="zh-TW" alt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</a:t>
            </a:fld>
            <a:endParaRPr lang="zh-TW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矩形 5"/>
          <p:cNvSpPr/>
          <p:nvPr/>
        </p:nvSpPr>
        <p:spPr>
          <a:xfrm>
            <a:off x="4701309" y="4437343"/>
            <a:ext cx="1139011" cy="81814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TW" sz="1400" b="1" dirty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5840320" y="4437343"/>
            <a:ext cx="1063510" cy="818148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b="1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B.</a:t>
            </a:r>
          </a:p>
          <a:p>
            <a:pPr algn="ctr"/>
            <a:r>
              <a:rPr lang="zh-TW" altLang="en-US" b="1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喬照</a:t>
            </a:r>
            <a:endParaRPr lang="en-US" altLang="zh-TW" b="1" dirty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algn="ctr"/>
            <a:r>
              <a:rPr lang="zh-TW" altLang="en-US" b="1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早廚</a:t>
            </a:r>
          </a:p>
        </p:txBody>
      </p:sp>
      <p:sp>
        <p:nvSpPr>
          <p:cNvPr id="8" name="矩形 7"/>
          <p:cNvSpPr/>
          <p:nvPr/>
        </p:nvSpPr>
        <p:spPr>
          <a:xfrm>
            <a:off x="6903830" y="4437343"/>
            <a:ext cx="982869" cy="818148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b="1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A.</a:t>
            </a:r>
          </a:p>
          <a:p>
            <a:pPr algn="ctr"/>
            <a:r>
              <a:rPr lang="zh-TW" altLang="en-US" b="1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吉饗</a:t>
            </a:r>
            <a:endParaRPr lang="en-US" altLang="zh-TW" b="1" dirty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algn="ctr"/>
            <a:r>
              <a:rPr lang="zh-TW" altLang="en-US" b="1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食堂</a:t>
            </a:r>
          </a:p>
        </p:txBody>
      </p:sp>
      <p:pic>
        <p:nvPicPr>
          <p:cNvPr id="12" name="圖片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0329" y="1115839"/>
            <a:ext cx="3156486" cy="2242330"/>
          </a:xfrm>
          <a:prstGeom prst="rect">
            <a:avLst/>
          </a:prstGeom>
        </p:spPr>
      </p:pic>
      <p:sp>
        <p:nvSpPr>
          <p:cNvPr id="13" name="矩形 12"/>
          <p:cNvSpPr/>
          <p:nvPr/>
        </p:nvSpPr>
        <p:spPr>
          <a:xfrm>
            <a:off x="279441" y="571691"/>
            <a:ext cx="213872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TW" altLang="en-US" b="1" dirty="0">
                <a:solidFill>
                  <a:schemeClr val="dk1"/>
                </a:solidFill>
                <a:latin typeface="+mn-ea"/>
                <a:sym typeface="MS PGothic"/>
              </a:rPr>
              <a:t>英傑五舍</a:t>
            </a:r>
            <a:r>
              <a:rPr lang="en-US" altLang="zh-TW" b="1" dirty="0">
                <a:solidFill>
                  <a:schemeClr val="dk1"/>
                </a:solidFill>
                <a:latin typeface="+mn-ea"/>
                <a:sym typeface="MS PGothic"/>
              </a:rPr>
              <a:t>1F</a:t>
            </a:r>
            <a:r>
              <a:rPr lang="zh-TW" altLang="en-US" b="1" dirty="0">
                <a:solidFill>
                  <a:schemeClr val="dk1"/>
                </a:solidFill>
                <a:latin typeface="+mn-ea"/>
                <a:sym typeface="MS PGothic"/>
              </a:rPr>
              <a:t>，共</a:t>
            </a:r>
            <a:r>
              <a:rPr lang="en-US" altLang="zh-TW" b="1" dirty="0">
                <a:solidFill>
                  <a:schemeClr val="dk1"/>
                </a:solidFill>
                <a:latin typeface="+mn-ea"/>
                <a:sym typeface="MS PGothic"/>
              </a:rPr>
              <a:t>2</a:t>
            </a:r>
            <a:r>
              <a:rPr lang="zh-TW" altLang="en-US" b="1" dirty="0">
                <a:solidFill>
                  <a:schemeClr val="dk1"/>
                </a:solidFill>
                <a:latin typeface="+mn-ea"/>
                <a:sym typeface="MS PGothic"/>
              </a:rPr>
              <a:t>家</a:t>
            </a:r>
            <a:endParaRPr lang="zh-TW" altLang="en-US" b="1" dirty="0"/>
          </a:p>
        </p:txBody>
      </p:sp>
      <p:sp>
        <p:nvSpPr>
          <p:cNvPr id="18" name="文字方塊 17"/>
          <p:cNvSpPr txBox="1"/>
          <p:nvPr/>
        </p:nvSpPr>
        <p:spPr>
          <a:xfrm>
            <a:off x="153099" y="3850282"/>
            <a:ext cx="411910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57175" indent="-257175">
              <a:buAutoNum type="alphaUcPeriod"/>
            </a:pPr>
            <a:r>
              <a:rPr lang="zh-TW" altLang="en-US" sz="16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饗叮噹食堂 </a:t>
            </a:r>
            <a:r>
              <a:rPr lang="en-US" altLang="zh-TW" sz="16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: </a:t>
            </a:r>
            <a:r>
              <a:rPr lang="zh-TW" altLang="en-US" sz="16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健康餐、創意料理</a:t>
            </a:r>
            <a:endParaRPr lang="en-US" altLang="zh-TW" sz="1600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TW" altLang="en-US" sz="16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     營業時間 </a:t>
            </a:r>
            <a:r>
              <a:rPr lang="en-US" altLang="zh-TW" sz="16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:</a:t>
            </a:r>
            <a:r>
              <a:rPr lang="zh-TW" altLang="en-US" sz="16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 </a:t>
            </a:r>
            <a:r>
              <a:rPr lang="en-US" altLang="zh-TW" sz="16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11:00~19:00</a:t>
            </a:r>
            <a:endParaRPr lang="zh-TW" altLang="en-US" sz="1600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endParaRPr lang="en-US" altLang="zh-TW" sz="1600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en-US" altLang="zh-TW" sz="16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B. </a:t>
            </a:r>
            <a:r>
              <a:rPr lang="zh-TW" altLang="en-US" sz="16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喬照早廚</a:t>
            </a:r>
            <a:r>
              <a:rPr lang="en-US" altLang="zh-TW" sz="16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: </a:t>
            </a:r>
            <a:r>
              <a:rPr lang="zh-TW" altLang="en-US" sz="16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早餐</a:t>
            </a:r>
            <a:endParaRPr lang="en-US" altLang="zh-TW" sz="1600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TW" altLang="en-US" sz="16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     營業時間 </a:t>
            </a:r>
            <a:r>
              <a:rPr lang="en-US" altLang="zh-TW" sz="16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:</a:t>
            </a:r>
            <a:r>
              <a:rPr lang="zh-TW" altLang="en-US" sz="16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 </a:t>
            </a:r>
            <a:r>
              <a:rPr lang="en-US" altLang="zh-TW" sz="16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06:00~13:00</a:t>
            </a:r>
            <a:endParaRPr lang="zh-TW" altLang="en-US" sz="1600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endParaRPr lang="en-US" altLang="zh-TW" sz="1600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97014019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>
                <a:latin typeface="+mn-ea"/>
              </a:rPr>
              <a:t>一、</a:t>
            </a:r>
            <a:r>
              <a:rPr lang="zh-TW" altLang="en-US" dirty="0"/>
              <a:t>商場營運範圍</a:t>
            </a:r>
            <a:r>
              <a:rPr lang="en-US" altLang="zh-TW" dirty="0"/>
              <a:t>-</a:t>
            </a:r>
            <a:r>
              <a:rPr lang="zh-TW" altLang="en-US" dirty="0"/>
              <a:t>全家便利商店</a:t>
            </a: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FC6383F-529D-48E0-9D35-ABA916DD1754}" type="slidenum">
              <a:rPr lang="zh-TW" alt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</a:t>
            </a:fld>
            <a:endParaRPr lang="zh-TW" alt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6" name="圖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26024" y="2011198"/>
            <a:ext cx="4017975" cy="2942377"/>
          </a:xfrm>
          <a:prstGeom prst="rect">
            <a:avLst/>
          </a:prstGeom>
        </p:spPr>
      </p:pic>
      <p:sp>
        <p:nvSpPr>
          <p:cNvPr id="8" name="文字方塊 7"/>
          <p:cNvSpPr txBox="1"/>
          <p:nvPr/>
        </p:nvSpPr>
        <p:spPr>
          <a:xfrm>
            <a:off x="655204" y="5538350"/>
            <a:ext cx="326101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16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S</a:t>
            </a:r>
            <a:r>
              <a:rPr lang="zh-TW" altLang="en-US" sz="16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棟</a:t>
            </a:r>
            <a:r>
              <a:rPr lang="en-US" altLang="zh-TW" sz="16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1F </a:t>
            </a:r>
            <a:r>
              <a:rPr lang="zh-TW" altLang="en-US" sz="16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嘉藥科大店</a:t>
            </a:r>
            <a:endParaRPr lang="en-US" altLang="zh-TW" sz="1600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algn="ctr"/>
            <a:r>
              <a:rPr lang="zh-TW" altLang="en-US" sz="16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營業時間 </a:t>
            </a:r>
            <a:r>
              <a:rPr lang="en-US" altLang="zh-TW" sz="16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:</a:t>
            </a:r>
            <a:r>
              <a:rPr lang="zh-TW" altLang="en-US" sz="16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 </a:t>
            </a:r>
            <a:r>
              <a:rPr lang="en-US" altLang="zh-TW" sz="16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07:00~21:00</a:t>
            </a:r>
            <a:endParaRPr lang="zh-TW" altLang="en-US" sz="1600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9" name="文字方塊 8"/>
          <p:cNvSpPr txBox="1"/>
          <p:nvPr/>
        </p:nvSpPr>
        <p:spPr>
          <a:xfrm>
            <a:off x="5995855" y="4953575"/>
            <a:ext cx="294178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16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錦篆</a:t>
            </a:r>
            <a:r>
              <a:rPr lang="en-US" altLang="zh-TW" sz="16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G</a:t>
            </a:r>
            <a:r>
              <a:rPr lang="zh-TW" altLang="en-US" sz="16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棟</a:t>
            </a:r>
            <a:r>
              <a:rPr lang="en-US" altLang="zh-TW" sz="16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1F </a:t>
            </a:r>
            <a:r>
              <a:rPr lang="zh-TW" altLang="en-US" sz="16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嘉藥錦篆店</a:t>
            </a:r>
            <a:endParaRPr lang="en-US" altLang="zh-TW" sz="1600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TW" altLang="en-US" sz="16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營業時間 </a:t>
            </a:r>
            <a:r>
              <a:rPr lang="en-US" altLang="zh-TW" sz="16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:</a:t>
            </a:r>
            <a:r>
              <a:rPr lang="zh-TW" altLang="en-US" sz="16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 </a:t>
            </a:r>
            <a:r>
              <a:rPr lang="en-US" altLang="zh-TW" sz="16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07:00~22:00</a:t>
            </a:r>
            <a:endParaRPr lang="zh-TW" altLang="en-US" sz="1600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pic>
        <p:nvPicPr>
          <p:cNvPr id="13" name="內容版面配置區 4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28799" y="1835722"/>
            <a:ext cx="4897226" cy="37026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4715474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佈景主題">
  <a:themeElements>
    <a:clrScheme name="Office 佈景主題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佈景主題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佈景主題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6526</TotalTime>
  <Words>426</Words>
  <Application>Microsoft Office PowerPoint</Application>
  <PresentationFormat>如螢幕大小 (4:3)</PresentationFormat>
  <Paragraphs>100</Paragraphs>
  <Slides>8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8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8</vt:i4>
      </vt:variant>
    </vt:vector>
  </HeadingPairs>
  <TitlesOfParts>
    <vt:vector size="17" baseType="lpstr">
      <vt:lpstr>NSimSun</vt:lpstr>
      <vt:lpstr>Microsoft JhengHei</vt:lpstr>
      <vt:lpstr>Microsoft JhengHei</vt:lpstr>
      <vt:lpstr>微軟正黑體 Light</vt:lpstr>
      <vt:lpstr>標楷體</vt:lpstr>
      <vt:lpstr>Arial</vt:lpstr>
      <vt:lpstr>Calibri</vt:lpstr>
      <vt:lpstr>Calibri Light</vt:lpstr>
      <vt:lpstr>1_Office 佈景主題</vt:lpstr>
      <vt:lpstr>PowerPoint 簡報</vt:lpstr>
      <vt:lpstr>商場營運範圍</vt:lpstr>
      <vt:lpstr>商場營運範圍-學生餐廳</vt:lpstr>
      <vt:lpstr>商場營運範圍-學生餐廳</vt:lpstr>
      <vt:lpstr>商場營運範圍-學生餐廳</vt:lpstr>
      <vt:lpstr>一、商場營運範圍-學生餐廳</vt:lpstr>
      <vt:lpstr>一、商場營運範圍-學生餐廳</vt:lpstr>
      <vt:lpstr>一、商場營運範圍-全家便利商店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李佩珍</dc:creator>
  <cp:lastModifiedBy>user</cp:lastModifiedBy>
  <cp:revision>647</cp:revision>
  <dcterms:created xsi:type="dcterms:W3CDTF">2014-09-05T08:59:40Z</dcterms:created>
  <dcterms:modified xsi:type="dcterms:W3CDTF">2025-08-19T07:29:36Z</dcterms:modified>
</cp:coreProperties>
</file>